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1" r:id="rId8"/>
    <p:sldId id="262" r:id="rId9"/>
    <p:sldId id="268" r:id="rId10"/>
    <p:sldId id="263" r:id="rId11"/>
    <p:sldId id="264" r:id="rId12"/>
    <p:sldId id="265" r:id="rId13"/>
    <p:sldId id="266"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1" autoAdjust="0"/>
    <p:restoredTop sz="94660"/>
  </p:normalViewPr>
  <p:slideViewPr>
    <p:cSldViewPr snapToGrid="0">
      <p:cViewPr varScale="1">
        <p:scale>
          <a:sx n="81" d="100"/>
          <a:sy n="81"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72F2C-D654-5485-9245-1283D7B847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7648F1-60F9-AED1-64EE-4CAC305996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1F5CD5-01E1-F864-CE78-A18357304044}"/>
              </a:ext>
            </a:extLst>
          </p:cNvPr>
          <p:cNvSpPr>
            <a:spLocks noGrp="1"/>
          </p:cNvSpPr>
          <p:nvPr>
            <p:ph type="dt" sz="half" idx="10"/>
          </p:nvPr>
        </p:nvSpPr>
        <p:spPr/>
        <p:txBody>
          <a:bodyPr/>
          <a:lstStyle/>
          <a:p>
            <a:fld id="{569B872F-28EB-4CD5-BAAE-28C17362BF38}" type="datetimeFigureOut">
              <a:rPr lang="en-US" smtClean="0"/>
              <a:t>12/11/2023</a:t>
            </a:fld>
            <a:endParaRPr lang="en-US"/>
          </a:p>
        </p:txBody>
      </p:sp>
      <p:sp>
        <p:nvSpPr>
          <p:cNvPr id="5" name="Footer Placeholder 4">
            <a:extLst>
              <a:ext uri="{FF2B5EF4-FFF2-40B4-BE49-F238E27FC236}">
                <a16:creationId xmlns:a16="http://schemas.microsoft.com/office/drawing/2014/main" id="{2F50046C-65D8-AAA9-8A7F-C3D6C6177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57F83-7A6F-9597-2E2E-FF6F0B766818}"/>
              </a:ext>
            </a:extLst>
          </p:cNvPr>
          <p:cNvSpPr>
            <a:spLocks noGrp="1"/>
          </p:cNvSpPr>
          <p:nvPr>
            <p:ph type="sldNum" sz="quarter" idx="12"/>
          </p:nvPr>
        </p:nvSpPr>
        <p:spPr/>
        <p:txBody>
          <a:bodyPr/>
          <a:lstStyle/>
          <a:p>
            <a:fld id="{B40AA8E5-5AD8-47AF-9607-20A646DF74FA}" type="slidenum">
              <a:rPr lang="en-US" smtClean="0"/>
              <a:t>‹#›</a:t>
            </a:fld>
            <a:endParaRPr lang="en-US"/>
          </a:p>
        </p:txBody>
      </p:sp>
    </p:spTree>
    <p:extLst>
      <p:ext uri="{BB962C8B-B14F-4D97-AF65-F5344CB8AC3E}">
        <p14:creationId xmlns:p14="http://schemas.microsoft.com/office/powerpoint/2010/main" val="976001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CD5AB-DADA-19FE-711F-8800C06B92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95C442-C4FF-8860-B57E-49138D403D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A85FA-5023-B9BD-A45D-EB94897841B9}"/>
              </a:ext>
            </a:extLst>
          </p:cNvPr>
          <p:cNvSpPr>
            <a:spLocks noGrp="1"/>
          </p:cNvSpPr>
          <p:nvPr>
            <p:ph type="dt" sz="half" idx="10"/>
          </p:nvPr>
        </p:nvSpPr>
        <p:spPr/>
        <p:txBody>
          <a:bodyPr/>
          <a:lstStyle/>
          <a:p>
            <a:fld id="{569B872F-28EB-4CD5-BAAE-28C17362BF38}" type="datetimeFigureOut">
              <a:rPr lang="en-US" smtClean="0"/>
              <a:t>12/11/2023</a:t>
            </a:fld>
            <a:endParaRPr lang="en-US"/>
          </a:p>
        </p:txBody>
      </p:sp>
      <p:sp>
        <p:nvSpPr>
          <p:cNvPr id="5" name="Footer Placeholder 4">
            <a:extLst>
              <a:ext uri="{FF2B5EF4-FFF2-40B4-BE49-F238E27FC236}">
                <a16:creationId xmlns:a16="http://schemas.microsoft.com/office/drawing/2014/main" id="{FBBF6C25-1D33-ED72-F717-A84868826E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D9EFB-EC5F-2CF3-C47C-9195DB959234}"/>
              </a:ext>
            </a:extLst>
          </p:cNvPr>
          <p:cNvSpPr>
            <a:spLocks noGrp="1"/>
          </p:cNvSpPr>
          <p:nvPr>
            <p:ph type="sldNum" sz="quarter" idx="12"/>
          </p:nvPr>
        </p:nvSpPr>
        <p:spPr/>
        <p:txBody>
          <a:bodyPr/>
          <a:lstStyle/>
          <a:p>
            <a:fld id="{B40AA8E5-5AD8-47AF-9607-20A646DF74FA}" type="slidenum">
              <a:rPr lang="en-US" smtClean="0"/>
              <a:t>‹#›</a:t>
            </a:fld>
            <a:endParaRPr lang="en-US"/>
          </a:p>
        </p:txBody>
      </p:sp>
    </p:spTree>
    <p:extLst>
      <p:ext uri="{BB962C8B-B14F-4D97-AF65-F5344CB8AC3E}">
        <p14:creationId xmlns:p14="http://schemas.microsoft.com/office/powerpoint/2010/main" val="591512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B79F1C-32CC-CA2A-43AA-A67BEF8353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048ECC-0C71-066D-BDE9-B4E51ACD33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D11443-3BDC-5DC4-80F3-0CECB89A056C}"/>
              </a:ext>
            </a:extLst>
          </p:cNvPr>
          <p:cNvSpPr>
            <a:spLocks noGrp="1"/>
          </p:cNvSpPr>
          <p:nvPr>
            <p:ph type="dt" sz="half" idx="10"/>
          </p:nvPr>
        </p:nvSpPr>
        <p:spPr/>
        <p:txBody>
          <a:bodyPr/>
          <a:lstStyle/>
          <a:p>
            <a:fld id="{569B872F-28EB-4CD5-BAAE-28C17362BF38}" type="datetimeFigureOut">
              <a:rPr lang="en-US" smtClean="0"/>
              <a:t>12/11/2023</a:t>
            </a:fld>
            <a:endParaRPr lang="en-US"/>
          </a:p>
        </p:txBody>
      </p:sp>
      <p:sp>
        <p:nvSpPr>
          <p:cNvPr id="5" name="Footer Placeholder 4">
            <a:extLst>
              <a:ext uri="{FF2B5EF4-FFF2-40B4-BE49-F238E27FC236}">
                <a16:creationId xmlns:a16="http://schemas.microsoft.com/office/drawing/2014/main" id="{F7709221-CFA1-2651-8FE5-86C1238B9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18E5D-FD5B-3900-FBE8-E85A38CA32D6}"/>
              </a:ext>
            </a:extLst>
          </p:cNvPr>
          <p:cNvSpPr>
            <a:spLocks noGrp="1"/>
          </p:cNvSpPr>
          <p:nvPr>
            <p:ph type="sldNum" sz="quarter" idx="12"/>
          </p:nvPr>
        </p:nvSpPr>
        <p:spPr/>
        <p:txBody>
          <a:bodyPr/>
          <a:lstStyle/>
          <a:p>
            <a:fld id="{B40AA8E5-5AD8-47AF-9607-20A646DF74FA}" type="slidenum">
              <a:rPr lang="en-US" smtClean="0"/>
              <a:t>‹#›</a:t>
            </a:fld>
            <a:endParaRPr lang="en-US"/>
          </a:p>
        </p:txBody>
      </p:sp>
    </p:spTree>
    <p:extLst>
      <p:ext uri="{BB962C8B-B14F-4D97-AF65-F5344CB8AC3E}">
        <p14:creationId xmlns:p14="http://schemas.microsoft.com/office/powerpoint/2010/main" val="2038960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66BA-ACA9-0061-2F65-39F458CF49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BE2CB5-0AB2-7D69-05C0-16DB667367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0FD3A-3C8D-1271-3DDE-38E942F25BEC}"/>
              </a:ext>
            </a:extLst>
          </p:cNvPr>
          <p:cNvSpPr>
            <a:spLocks noGrp="1"/>
          </p:cNvSpPr>
          <p:nvPr>
            <p:ph type="dt" sz="half" idx="10"/>
          </p:nvPr>
        </p:nvSpPr>
        <p:spPr/>
        <p:txBody>
          <a:bodyPr/>
          <a:lstStyle/>
          <a:p>
            <a:fld id="{569B872F-28EB-4CD5-BAAE-28C17362BF38}" type="datetimeFigureOut">
              <a:rPr lang="en-US" smtClean="0"/>
              <a:t>12/11/2023</a:t>
            </a:fld>
            <a:endParaRPr lang="en-US"/>
          </a:p>
        </p:txBody>
      </p:sp>
      <p:sp>
        <p:nvSpPr>
          <p:cNvPr id="5" name="Footer Placeholder 4">
            <a:extLst>
              <a:ext uri="{FF2B5EF4-FFF2-40B4-BE49-F238E27FC236}">
                <a16:creationId xmlns:a16="http://schemas.microsoft.com/office/drawing/2014/main" id="{39D0FD0C-A809-454D-D229-92EBAC4FB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ACD26-FE39-8519-2C61-84503641EC75}"/>
              </a:ext>
            </a:extLst>
          </p:cNvPr>
          <p:cNvSpPr>
            <a:spLocks noGrp="1"/>
          </p:cNvSpPr>
          <p:nvPr>
            <p:ph type="sldNum" sz="quarter" idx="12"/>
          </p:nvPr>
        </p:nvSpPr>
        <p:spPr/>
        <p:txBody>
          <a:bodyPr/>
          <a:lstStyle/>
          <a:p>
            <a:fld id="{B40AA8E5-5AD8-47AF-9607-20A646DF74FA}" type="slidenum">
              <a:rPr lang="en-US" smtClean="0"/>
              <a:t>‹#›</a:t>
            </a:fld>
            <a:endParaRPr lang="en-US"/>
          </a:p>
        </p:txBody>
      </p:sp>
    </p:spTree>
    <p:extLst>
      <p:ext uri="{BB962C8B-B14F-4D97-AF65-F5344CB8AC3E}">
        <p14:creationId xmlns:p14="http://schemas.microsoft.com/office/powerpoint/2010/main" val="2759741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A213-9038-A03B-65C3-7D1A92289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AE6E97-5678-F27E-F74F-251883A7A1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5ED5C5-8EC7-38DF-4700-9036A876DF0A}"/>
              </a:ext>
            </a:extLst>
          </p:cNvPr>
          <p:cNvSpPr>
            <a:spLocks noGrp="1"/>
          </p:cNvSpPr>
          <p:nvPr>
            <p:ph type="dt" sz="half" idx="10"/>
          </p:nvPr>
        </p:nvSpPr>
        <p:spPr/>
        <p:txBody>
          <a:bodyPr/>
          <a:lstStyle/>
          <a:p>
            <a:fld id="{569B872F-28EB-4CD5-BAAE-28C17362BF38}" type="datetimeFigureOut">
              <a:rPr lang="en-US" smtClean="0"/>
              <a:t>12/11/2023</a:t>
            </a:fld>
            <a:endParaRPr lang="en-US"/>
          </a:p>
        </p:txBody>
      </p:sp>
      <p:sp>
        <p:nvSpPr>
          <p:cNvPr id="5" name="Footer Placeholder 4">
            <a:extLst>
              <a:ext uri="{FF2B5EF4-FFF2-40B4-BE49-F238E27FC236}">
                <a16:creationId xmlns:a16="http://schemas.microsoft.com/office/drawing/2014/main" id="{26A9CE6A-B376-E61D-59A3-92764AFBF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81167-4413-629F-28D0-516DB1CCC1F2}"/>
              </a:ext>
            </a:extLst>
          </p:cNvPr>
          <p:cNvSpPr>
            <a:spLocks noGrp="1"/>
          </p:cNvSpPr>
          <p:nvPr>
            <p:ph type="sldNum" sz="quarter" idx="12"/>
          </p:nvPr>
        </p:nvSpPr>
        <p:spPr/>
        <p:txBody>
          <a:bodyPr/>
          <a:lstStyle/>
          <a:p>
            <a:fld id="{B40AA8E5-5AD8-47AF-9607-20A646DF74FA}" type="slidenum">
              <a:rPr lang="en-US" smtClean="0"/>
              <a:t>‹#›</a:t>
            </a:fld>
            <a:endParaRPr lang="en-US"/>
          </a:p>
        </p:txBody>
      </p:sp>
    </p:spTree>
    <p:extLst>
      <p:ext uri="{BB962C8B-B14F-4D97-AF65-F5344CB8AC3E}">
        <p14:creationId xmlns:p14="http://schemas.microsoft.com/office/powerpoint/2010/main" val="2564049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65C6C-03DC-76E5-1203-9AC0B330BB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F5ED23-285F-3455-512E-5DBCABC0E9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61AC55-54EB-9B33-3091-37E0619A39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428067-C57A-EC98-7998-D0F610A67648}"/>
              </a:ext>
            </a:extLst>
          </p:cNvPr>
          <p:cNvSpPr>
            <a:spLocks noGrp="1"/>
          </p:cNvSpPr>
          <p:nvPr>
            <p:ph type="dt" sz="half" idx="10"/>
          </p:nvPr>
        </p:nvSpPr>
        <p:spPr/>
        <p:txBody>
          <a:bodyPr/>
          <a:lstStyle/>
          <a:p>
            <a:fld id="{569B872F-28EB-4CD5-BAAE-28C17362BF38}" type="datetimeFigureOut">
              <a:rPr lang="en-US" smtClean="0"/>
              <a:t>12/11/2023</a:t>
            </a:fld>
            <a:endParaRPr lang="en-US"/>
          </a:p>
        </p:txBody>
      </p:sp>
      <p:sp>
        <p:nvSpPr>
          <p:cNvPr id="6" name="Footer Placeholder 5">
            <a:extLst>
              <a:ext uri="{FF2B5EF4-FFF2-40B4-BE49-F238E27FC236}">
                <a16:creationId xmlns:a16="http://schemas.microsoft.com/office/drawing/2014/main" id="{16009ECD-F191-5DF6-6CA5-AAA7F3019D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61ACC9-5FC9-5AC2-D8D8-A6D85202A9AF}"/>
              </a:ext>
            </a:extLst>
          </p:cNvPr>
          <p:cNvSpPr>
            <a:spLocks noGrp="1"/>
          </p:cNvSpPr>
          <p:nvPr>
            <p:ph type="sldNum" sz="quarter" idx="12"/>
          </p:nvPr>
        </p:nvSpPr>
        <p:spPr/>
        <p:txBody>
          <a:bodyPr/>
          <a:lstStyle/>
          <a:p>
            <a:fld id="{B40AA8E5-5AD8-47AF-9607-20A646DF74FA}" type="slidenum">
              <a:rPr lang="en-US" smtClean="0"/>
              <a:t>‹#›</a:t>
            </a:fld>
            <a:endParaRPr lang="en-US"/>
          </a:p>
        </p:txBody>
      </p:sp>
    </p:spTree>
    <p:extLst>
      <p:ext uri="{BB962C8B-B14F-4D97-AF65-F5344CB8AC3E}">
        <p14:creationId xmlns:p14="http://schemas.microsoft.com/office/powerpoint/2010/main" val="1662051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5EBF3-D8E3-AB47-5146-F895CA8AD5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A8AB74-1D76-8F04-1DA6-80DBB801F2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D2F8E0-B837-9148-1E3A-25DF440A9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9CE813-29A8-ED28-E954-01C12ED37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243719-AE7C-7042-A9A8-39FBAD658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FA97B2-A845-0B0A-CEAC-84967F1C75AE}"/>
              </a:ext>
            </a:extLst>
          </p:cNvPr>
          <p:cNvSpPr>
            <a:spLocks noGrp="1"/>
          </p:cNvSpPr>
          <p:nvPr>
            <p:ph type="dt" sz="half" idx="10"/>
          </p:nvPr>
        </p:nvSpPr>
        <p:spPr/>
        <p:txBody>
          <a:bodyPr/>
          <a:lstStyle/>
          <a:p>
            <a:fld id="{569B872F-28EB-4CD5-BAAE-28C17362BF38}" type="datetimeFigureOut">
              <a:rPr lang="en-US" smtClean="0"/>
              <a:t>12/11/2023</a:t>
            </a:fld>
            <a:endParaRPr lang="en-US"/>
          </a:p>
        </p:txBody>
      </p:sp>
      <p:sp>
        <p:nvSpPr>
          <p:cNvPr id="8" name="Footer Placeholder 7">
            <a:extLst>
              <a:ext uri="{FF2B5EF4-FFF2-40B4-BE49-F238E27FC236}">
                <a16:creationId xmlns:a16="http://schemas.microsoft.com/office/drawing/2014/main" id="{58C82DFC-0062-A0C0-60C1-E4B184D392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63DE0C-AA37-841E-2BFA-FE34815FAB08}"/>
              </a:ext>
            </a:extLst>
          </p:cNvPr>
          <p:cNvSpPr>
            <a:spLocks noGrp="1"/>
          </p:cNvSpPr>
          <p:nvPr>
            <p:ph type="sldNum" sz="quarter" idx="12"/>
          </p:nvPr>
        </p:nvSpPr>
        <p:spPr/>
        <p:txBody>
          <a:bodyPr/>
          <a:lstStyle/>
          <a:p>
            <a:fld id="{B40AA8E5-5AD8-47AF-9607-20A646DF74FA}" type="slidenum">
              <a:rPr lang="en-US" smtClean="0"/>
              <a:t>‹#›</a:t>
            </a:fld>
            <a:endParaRPr lang="en-US"/>
          </a:p>
        </p:txBody>
      </p:sp>
    </p:spTree>
    <p:extLst>
      <p:ext uri="{BB962C8B-B14F-4D97-AF65-F5344CB8AC3E}">
        <p14:creationId xmlns:p14="http://schemas.microsoft.com/office/powerpoint/2010/main" val="405021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0410-0059-7D43-6B00-E2251389D3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7073C3-4454-F879-8D83-8E959C09B3D2}"/>
              </a:ext>
            </a:extLst>
          </p:cNvPr>
          <p:cNvSpPr>
            <a:spLocks noGrp="1"/>
          </p:cNvSpPr>
          <p:nvPr>
            <p:ph type="dt" sz="half" idx="10"/>
          </p:nvPr>
        </p:nvSpPr>
        <p:spPr/>
        <p:txBody>
          <a:bodyPr/>
          <a:lstStyle/>
          <a:p>
            <a:fld id="{569B872F-28EB-4CD5-BAAE-28C17362BF38}" type="datetimeFigureOut">
              <a:rPr lang="en-US" smtClean="0"/>
              <a:t>12/11/2023</a:t>
            </a:fld>
            <a:endParaRPr lang="en-US"/>
          </a:p>
        </p:txBody>
      </p:sp>
      <p:sp>
        <p:nvSpPr>
          <p:cNvPr id="4" name="Footer Placeholder 3">
            <a:extLst>
              <a:ext uri="{FF2B5EF4-FFF2-40B4-BE49-F238E27FC236}">
                <a16:creationId xmlns:a16="http://schemas.microsoft.com/office/drawing/2014/main" id="{D7003979-6661-8DFE-00F5-F3F7FD9D57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E90B45-7629-D537-8F55-415127314581}"/>
              </a:ext>
            </a:extLst>
          </p:cNvPr>
          <p:cNvSpPr>
            <a:spLocks noGrp="1"/>
          </p:cNvSpPr>
          <p:nvPr>
            <p:ph type="sldNum" sz="quarter" idx="12"/>
          </p:nvPr>
        </p:nvSpPr>
        <p:spPr/>
        <p:txBody>
          <a:bodyPr/>
          <a:lstStyle/>
          <a:p>
            <a:fld id="{B40AA8E5-5AD8-47AF-9607-20A646DF74FA}" type="slidenum">
              <a:rPr lang="en-US" smtClean="0"/>
              <a:t>‹#›</a:t>
            </a:fld>
            <a:endParaRPr lang="en-US"/>
          </a:p>
        </p:txBody>
      </p:sp>
    </p:spTree>
    <p:extLst>
      <p:ext uri="{BB962C8B-B14F-4D97-AF65-F5344CB8AC3E}">
        <p14:creationId xmlns:p14="http://schemas.microsoft.com/office/powerpoint/2010/main" val="821956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E33B92-03CB-05D2-1313-38C107BCF5A5}"/>
              </a:ext>
            </a:extLst>
          </p:cNvPr>
          <p:cNvSpPr>
            <a:spLocks noGrp="1"/>
          </p:cNvSpPr>
          <p:nvPr>
            <p:ph type="dt" sz="half" idx="10"/>
          </p:nvPr>
        </p:nvSpPr>
        <p:spPr/>
        <p:txBody>
          <a:bodyPr/>
          <a:lstStyle/>
          <a:p>
            <a:fld id="{569B872F-28EB-4CD5-BAAE-28C17362BF38}" type="datetimeFigureOut">
              <a:rPr lang="en-US" smtClean="0"/>
              <a:t>12/11/2023</a:t>
            </a:fld>
            <a:endParaRPr lang="en-US"/>
          </a:p>
        </p:txBody>
      </p:sp>
      <p:sp>
        <p:nvSpPr>
          <p:cNvPr id="3" name="Footer Placeholder 2">
            <a:extLst>
              <a:ext uri="{FF2B5EF4-FFF2-40B4-BE49-F238E27FC236}">
                <a16:creationId xmlns:a16="http://schemas.microsoft.com/office/drawing/2014/main" id="{9E40F596-5BE2-FEA7-1A67-D5A64580E0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66A406-1215-80F2-D50C-5AFA3678BADA}"/>
              </a:ext>
            </a:extLst>
          </p:cNvPr>
          <p:cNvSpPr>
            <a:spLocks noGrp="1"/>
          </p:cNvSpPr>
          <p:nvPr>
            <p:ph type="sldNum" sz="quarter" idx="12"/>
          </p:nvPr>
        </p:nvSpPr>
        <p:spPr/>
        <p:txBody>
          <a:bodyPr/>
          <a:lstStyle/>
          <a:p>
            <a:fld id="{B40AA8E5-5AD8-47AF-9607-20A646DF74FA}" type="slidenum">
              <a:rPr lang="en-US" smtClean="0"/>
              <a:t>‹#›</a:t>
            </a:fld>
            <a:endParaRPr lang="en-US"/>
          </a:p>
        </p:txBody>
      </p:sp>
    </p:spTree>
    <p:extLst>
      <p:ext uri="{BB962C8B-B14F-4D97-AF65-F5344CB8AC3E}">
        <p14:creationId xmlns:p14="http://schemas.microsoft.com/office/powerpoint/2010/main" val="3331710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75BEA-1A17-02BC-D43E-4F56B742D3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C94271-1C14-6BE4-9888-EB3CC7BD33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A7CF7-4F3D-5D99-ED05-372C4D61D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55859-8661-9081-2621-368050C234F1}"/>
              </a:ext>
            </a:extLst>
          </p:cNvPr>
          <p:cNvSpPr>
            <a:spLocks noGrp="1"/>
          </p:cNvSpPr>
          <p:nvPr>
            <p:ph type="dt" sz="half" idx="10"/>
          </p:nvPr>
        </p:nvSpPr>
        <p:spPr/>
        <p:txBody>
          <a:bodyPr/>
          <a:lstStyle/>
          <a:p>
            <a:fld id="{569B872F-28EB-4CD5-BAAE-28C17362BF38}" type="datetimeFigureOut">
              <a:rPr lang="en-US" smtClean="0"/>
              <a:t>12/11/2023</a:t>
            </a:fld>
            <a:endParaRPr lang="en-US"/>
          </a:p>
        </p:txBody>
      </p:sp>
      <p:sp>
        <p:nvSpPr>
          <p:cNvPr id="6" name="Footer Placeholder 5">
            <a:extLst>
              <a:ext uri="{FF2B5EF4-FFF2-40B4-BE49-F238E27FC236}">
                <a16:creationId xmlns:a16="http://schemas.microsoft.com/office/drawing/2014/main" id="{65F8D89F-78BE-23F7-9E33-7178A0AA0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723C50-9CB9-A6FE-7170-DA59004E6E70}"/>
              </a:ext>
            </a:extLst>
          </p:cNvPr>
          <p:cNvSpPr>
            <a:spLocks noGrp="1"/>
          </p:cNvSpPr>
          <p:nvPr>
            <p:ph type="sldNum" sz="quarter" idx="12"/>
          </p:nvPr>
        </p:nvSpPr>
        <p:spPr/>
        <p:txBody>
          <a:bodyPr/>
          <a:lstStyle/>
          <a:p>
            <a:fld id="{B40AA8E5-5AD8-47AF-9607-20A646DF74FA}" type="slidenum">
              <a:rPr lang="en-US" smtClean="0"/>
              <a:t>‹#›</a:t>
            </a:fld>
            <a:endParaRPr lang="en-US"/>
          </a:p>
        </p:txBody>
      </p:sp>
    </p:spTree>
    <p:extLst>
      <p:ext uri="{BB962C8B-B14F-4D97-AF65-F5344CB8AC3E}">
        <p14:creationId xmlns:p14="http://schemas.microsoft.com/office/powerpoint/2010/main" val="55341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DABE6-6E04-DFC2-396C-396FB655C4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B8BEB7-058B-FD0F-2E71-F30AB64D7A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5CD72C-2CF9-0E66-8C13-DDFC64D91E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625AD7-1AD7-0DD9-560C-1731A9C156D3}"/>
              </a:ext>
            </a:extLst>
          </p:cNvPr>
          <p:cNvSpPr>
            <a:spLocks noGrp="1"/>
          </p:cNvSpPr>
          <p:nvPr>
            <p:ph type="dt" sz="half" idx="10"/>
          </p:nvPr>
        </p:nvSpPr>
        <p:spPr/>
        <p:txBody>
          <a:bodyPr/>
          <a:lstStyle/>
          <a:p>
            <a:fld id="{569B872F-28EB-4CD5-BAAE-28C17362BF38}" type="datetimeFigureOut">
              <a:rPr lang="en-US" smtClean="0"/>
              <a:t>12/11/2023</a:t>
            </a:fld>
            <a:endParaRPr lang="en-US"/>
          </a:p>
        </p:txBody>
      </p:sp>
      <p:sp>
        <p:nvSpPr>
          <p:cNvPr id="6" name="Footer Placeholder 5">
            <a:extLst>
              <a:ext uri="{FF2B5EF4-FFF2-40B4-BE49-F238E27FC236}">
                <a16:creationId xmlns:a16="http://schemas.microsoft.com/office/drawing/2014/main" id="{10AAAF3F-9A10-2D4B-731B-ACC1DB6A2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878373-F3A4-36EA-2370-C0DF16BCCE38}"/>
              </a:ext>
            </a:extLst>
          </p:cNvPr>
          <p:cNvSpPr>
            <a:spLocks noGrp="1"/>
          </p:cNvSpPr>
          <p:nvPr>
            <p:ph type="sldNum" sz="quarter" idx="12"/>
          </p:nvPr>
        </p:nvSpPr>
        <p:spPr/>
        <p:txBody>
          <a:bodyPr/>
          <a:lstStyle/>
          <a:p>
            <a:fld id="{B40AA8E5-5AD8-47AF-9607-20A646DF74FA}" type="slidenum">
              <a:rPr lang="en-US" smtClean="0"/>
              <a:t>‹#›</a:t>
            </a:fld>
            <a:endParaRPr lang="en-US"/>
          </a:p>
        </p:txBody>
      </p:sp>
    </p:spTree>
    <p:extLst>
      <p:ext uri="{BB962C8B-B14F-4D97-AF65-F5344CB8AC3E}">
        <p14:creationId xmlns:p14="http://schemas.microsoft.com/office/powerpoint/2010/main" val="4146292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4B17D1-0901-5033-DE5C-AF141B5AC8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9C7A90-FC1C-479E-7714-63CD568A62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EFF76-8212-FFF7-5D47-9E3709FE65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9B872F-28EB-4CD5-BAAE-28C17362BF38}" type="datetimeFigureOut">
              <a:rPr lang="en-US" smtClean="0"/>
              <a:t>12/11/2023</a:t>
            </a:fld>
            <a:endParaRPr lang="en-US"/>
          </a:p>
        </p:txBody>
      </p:sp>
      <p:sp>
        <p:nvSpPr>
          <p:cNvPr id="5" name="Footer Placeholder 4">
            <a:extLst>
              <a:ext uri="{FF2B5EF4-FFF2-40B4-BE49-F238E27FC236}">
                <a16:creationId xmlns:a16="http://schemas.microsoft.com/office/drawing/2014/main" id="{2D1354E7-29BA-C792-39A9-F19FF80916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C58541-BD85-8878-96F0-B652A84C54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0AA8E5-5AD8-47AF-9607-20A646DF74FA}" type="slidenum">
              <a:rPr lang="en-US" smtClean="0"/>
              <a:t>‹#›</a:t>
            </a:fld>
            <a:endParaRPr lang="en-US"/>
          </a:p>
        </p:txBody>
      </p:sp>
    </p:spTree>
    <p:extLst>
      <p:ext uri="{BB962C8B-B14F-4D97-AF65-F5344CB8AC3E}">
        <p14:creationId xmlns:p14="http://schemas.microsoft.com/office/powerpoint/2010/main" val="1279721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1556309"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Colourful plastic bottle caps">
            <a:extLst>
              <a:ext uri="{FF2B5EF4-FFF2-40B4-BE49-F238E27FC236}">
                <a16:creationId xmlns:a16="http://schemas.microsoft.com/office/drawing/2014/main" id="{F1B2AFD4-464D-C6A0-44FE-B3552E59A2B9}"/>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24" name="Rectangle 2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2451C1-C5A9-32E7-A07C-48F4ECDE2B1C}"/>
              </a:ext>
            </a:extLst>
          </p:cNvPr>
          <p:cNvSpPr>
            <a:spLocks noGrp="1"/>
          </p:cNvSpPr>
          <p:nvPr>
            <p:ph type="ctrTitle"/>
          </p:nvPr>
        </p:nvSpPr>
        <p:spPr>
          <a:xfrm>
            <a:off x="7935402" y="743447"/>
            <a:ext cx="3445765" cy="3692028"/>
          </a:xfrm>
          <a:noFill/>
        </p:spPr>
        <p:txBody>
          <a:bodyPr>
            <a:normAutofit/>
          </a:bodyPr>
          <a:lstStyle/>
          <a:p>
            <a:pPr algn="l"/>
            <a:r>
              <a:rPr lang="en-US" sz="5200" b="1" i="0" dirty="0">
                <a:effectLst/>
                <a:latin typeface="Söhne"/>
              </a:rPr>
              <a:t>Modelling the Cost of Waste Disposal</a:t>
            </a:r>
            <a:br>
              <a:rPr lang="en-US" sz="5200" b="1" i="0" dirty="0">
                <a:effectLst/>
                <a:latin typeface="Söhne"/>
              </a:rPr>
            </a:br>
            <a:endParaRPr lang="en-US" sz="5200" dirty="0"/>
          </a:p>
        </p:txBody>
      </p:sp>
      <p:sp>
        <p:nvSpPr>
          <p:cNvPr id="3" name="Subtitle 2">
            <a:extLst>
              <a:ext uri="{FF2B5EF4-FFF2-40B4-BE49-F238E27FC236}">
                <a16:creationId xmlns:a16="http://schemas.microsoft.com/office/drawing/2014/main" id="{7AC4D3F4-AC66-7DBE-D16D-8E811311EA02}"/>
              </a:ext>
            </a:extLst>
          </p:cNvPr>
          <p:cNvSpPr>
            <a:spLocks noGrp="1"/>
          </p:cNvSpPr>
          <p:nvPr>
            <p:ph type="subTitle" idx="1"/>
          </p:nvPr>
        </p:nvSpPr>
        <p:spPr>
          <a:xfrm>
            <a:off x="7935403" y="4629234"/>
            <a:ext cx="4253548" cy="2110931"/>
          </a:xfrm>
          <a:noFill/>
        </p:spPr>
        <p:txBody>
          <a:bodyPr>
            <a:normAutofit/>
          </a:bodyPr>
          <a:lstStyle/>
          <a:p>
            <a:pPr algn="l"/>
            <a:r>
              <a:rPr lang="en-US" dirty="0">
                <a:latin typeface="Söhne"/>
              </a:rPr>
              <a:t>Ali </a:t>
            </a:r>
            <a:r>
              <a:rPr lang="en-US" dirty="0" err="1">
                <a:latin typeface="Söhne"/>
              </a:rPr>
              <a:t>Hosseinifar</a:t>
            </a:r>
            <a:endParaRPr lang="en-US" dirty="0">
              <a:latin typeface="Söhne"/>
            </a:endParaRPr>
          </a:p>
          <a:p>
            <a:pPr algn="l"/>
            <a:r>
              <a:rPr lang="en-US" dirty="0" err="1">
                <a:latin typeface="Söhne"/>
              </a:rPr>
              <a:t>Matricola</a:t>
            </a:r>
            <a:r>
              <a:rPr lang="en-US" dirty="0">
                <a:latin typeface="Söhne"/>
              </a:rPr>
              <a:t>: 5646928</a:t>
            </a:r>
          </a:p>
          <a:p>
            <a:pPr algn="l"/>
            <a:endParaRPr lang="en-US" dirty="0">
              <a:latin typeface="Söhne"/>
            </a:endParaRPr>
          </a:p>
          <a:p>
            <a:pPr algn="l"/>
            <a:r>
              <a:rPr lang="en-US" sz="1600" b="1" i="0" dirty="0">
                <a:effectLst/>
                <a:latin typeface="Söhne"/>
              </a:rPr>
              <a:t>RESOURCE AND ENVIRONMENTAL ECONOMICS</a:t>
            </a:r>
          </a:p>
          <a:p>
            <a:pPr algn="l"/>
            <a:endParaRPr lang="en-US" dirty="0">
              <a:latin typeface="Söhne"/>
            </a:endParaRPr>
          </a:p>
        </p:txBody>
      </p:sp>
    </p:spTree>
    <p:extLst>
      <p:ext uri="{BB962C8B-B14F-4D97-AF65-F5344CB8AC3E}">
        <p14:creationId xmlns:p14="http://schemas.microsoft.com/office/powerpoint/2010/main" val="3545984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B08C-43A3-64C2-838F-04E469280A19}"/>
              </a:ext>
            </a:extLst>
          </p:cNvPr>
          <p:cNvSpPr>
            <a:spLocks noGrp="1"/>
          </p:cNvSpPr>
          <p:nvPr>
            <p:ph type="title"/>
          </p:nvPr>
        </p:nvSpPr>
        <p:spPr/>
        <p:txBody>
          <a:bodyPr>
            <a:normAutofit/>
          </a:bodyPr>
          <a:lstStyle/>
          <a:p>
            <a:r>
              <a:rPr lang="en-US" sz="4000" b="1" i="0" dirty="0">
                <a:effectLst/>
                <a:latin typeface="Söhne"/>
              </a:rPr>
              <a:t>Model Evaluation</a:t>
            </a:r>
            <a:br>
              <a:rPr lang="en-US" sz="4000" b="1" i="0" dirty="0">
                <a:effectLst/>
                <a:latin typeface="Söhne"/>
              </a:rPr>
            </a:br>
            <a:endParaRPr lang="en-US" sz="4000" dirty="0"/>
          </a:p>
        </p:txBody>
      </p:sp>
      <p:sp>
        <p:nvSpPr>
          <p:cNvPr id="3" name="Content Placeholder 2">
            <a:extLst>
              <a:ext uri="{FF2B5EF4-FFF2-40B4-BE49-F238E27FC236}">
                <a16:creationId xmlns:a16="http://schemas.microsoft.com/office/drawing/2014/main" id="{462D8ED0-3FCC-F010-D0E1-A7980558590D}"/>
              </a:ext>
            </a:extLst>
          </p:cNvPr>
          <p:cNvSpPr>
            <a:spLocks noGrp="1"/>
          </p:cNvSpPr>
          <p:nvPr>
            <p:ph idx="1"/>
          </p:nvPr>
        </p:nvSpPr>
        <p:spPr>
          <a:xfrm>
            <a:off x="838200" y="1703074"/>
            <a:ext cx="10515600" cy="1172099"/>
          </a:xfrm>
        </p:spPr>
        <p:txBody>
          <a:bodyPr>
            <a:normAutofit/>
          </a:bodyPr>
          <a:lstStyle/>
          <a:p>
            <a:pPr algn="l"/>
            <a:r>
              <a:rPr lang="en-US" sz="1800" b="1" i="0" dirty="0">
                <a:effectLst/>
                <a:latin typeface="Söhne"/>
              </a:rPr>
              <a:t>Linear Regression Model Performance</a:t>
            </a:r>
          </a:p>
          <a:p>
            <a:pPr algn="l">
              <a:buFont typeface="Arial" panose="020B0604020202020204" pitchFamily="34" charset="0"/>
              <a:buChar char="•"/>
            </a:pPr>
            <a:r>
              <a:rPr lang="en-US" sz="1800" b="0" i="0" dirty="0">
                <a:effectLst/>
                <a:latin typeface="Söhne"/>
              </a:rPr>
              <a:t>Training RMSE (Root Mean Squared Error)</a:t>
            </a:r>
          </a:p>
          <a:p>
            <a:pPr algn="l">
              <a:buFont typeface="Arial" panose="020B0604020202020204" pitchFamily="34" charset="0"/>
              <a:buChar char="•"/>
            </a:pPr>
            <a:r>
              <a:rPr lang="en-US" sz="1800" b="0" i="0" dirty="0">
                <a:effectLst/>
                <a:latin typeface="Söhne"/>
              </a:rPr>
              <a:t>Test RMSE (Root Mean Squared Error)</a:t>
            </a:r>
            <a:endParaRPr lang="en-US" sz="1800" dirty="0"/>
          </a:p>
        </p:txBody>
      </p:sp>
      <p:sp>
        <p:nvSpPr>
          <p:cNvPr id="6" name="Rectangle 3">
            <a:extLst>
              <a:ext uri="{FF2B5EF4-FFF2-40B4-BE49-F238E27FC236}">
                <a16:creationId xmlns:a16="http://schemas.microsoft.com/office/drawing/2014/main" id="{AF763E0C-E8DE-7898-97C4-A2B4B80D1DED}"/>
              </a:ext>
            </a:extLst>
          </p:cNvPr>
          <p:cNvSpPr>
            <a:spLocks noChangeArrowheads="1"/>
          </p:cNvSpPr>
          <p:nvPr/>
        </p:nvSpPr>
        <p:spPr bwMode="auto">
          <a:xfrm>
            <a:off x="961534" y="3040606"/>
            <a:ext cx="6947555" cy="55399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808080"/>
                </a:solidFill>
                <a:effectLst/>
                <a:latin typeface="Arial Unicode MS"/>
              </a:rPr>
              <a:t># Model Evaluation</a:t>
            </a:r>
            <a:br>
              <a:rPr kumimoji="0" lang="en-US" altLang="en-US" sz="1000" b="0" i="0" u="none" strike="noStrike" cap="none" normalizeH="0" baseline="0" dirty="0">
                <a:ln>
                  <a:noFill/>
                </a:ln>
                <a:solidFill>
                  <a:srgbClr val="808080"/>
                </a:solidFill>
                <a:effectLst/>
                <a:latin typeface="Arial Unicode MS"/>
              </a:rPr>
            </a:br>
            <a:r>
              <a:rPr kumimoji="0" lang="en-US" altLang="en-US" sz="1000" b="0" i="0" u="none" strike="noStrike" cap="none" normalizeH="0" baseline="0" dirty="0" err="1">
                <a:ln>
                  <a:noFill/>
                </a:ln>
                <a:solidFill>
                  <a:srgbClr val="A9B7C6"/>
                </a:solidFill>
                <a:effectLst/>
                <a:latin typeface="Arial Unicode MS"/>
              </a:rPr>
              <a:t>train_rmse_combined</a:t>
            </a:r>
            <a:r>
              <a:rPr kumimoji="0" lang="en-US" altLang="en-US" sz="1000" b="0" i="0" u="none" strike="noStrike" cap="none" normalizeH="0" baseline="0" dirty="0">
                <a:ln>
                  <a:noFill/>
                </a:ln>
                <a:solidFill>
                  <a:srgbClr val="A9B7C6"/>
                </a:solidFill>
                <a:effectLst/>
                <a:latin typeface="Arial Unicode MS"/>
              </a:rPr>
              <a:t> = </a:t>
            </a:r>
            <a:r>
              <a:rPr kumimoji="0" lang="en-US" altLang="en-US" sz="1000" b="0" i="0" u="none" strike="noStrike" cap="none" normalizeH="0" baseline="0" dirty="0" err="1">
                <a:ln>
                  <a:noFill/>
                </a:ln>
                <a:solidFill>
                  <a:srgbClr val="A9B7C6"/>
                </a:solidFill>
                <a:effectLst/>
                <a:latin typeface="Arial Unicode MS"/>
              </a:rPr>
              <a:t>mean_squared_error</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err="1">
                <a:ln>
                  <a:noFill/>
                </a:ln>
                <a:solidFill>
                  <a:srgbClr val="A9B7C6"/>
                </a:solidFill>
                <a:effectLst/>
                <a:latin typeface="Arial Unicode MS"/>
              </a:rPr>
              <a:t>y_train_combined</a:t>
            </a: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err="1">
                <a:ln>
                  <a:noFill/>
                </a:ln>
                <a:solidFill>
                  <a:srgbClr val="A9B7C6"/>
                </a:solidFill>
                <a:effectLst/>
                <a:latin typeface="Arial Unicode MS"/>
              </a:rPr>
              <a:t>y_pred_train_combined</a:t>
            </a: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a:ln>
                  <a:noFill/>
                </a:ln>
                <a:solidFill>
                  <a:srgbClr val="AA4926"/>
                </a:solidFill>
                <a:effectLst/>
                <a:latin typeface="Arial Unicode MS"/>
              </a:rPr>
              <a:t>squared</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a:ln>
                  <a:noFill/>
                </a:ln>
                <a:solidFill>
                  <a:srgbClr val="CC7832"/>
                </a:solidFill>
                <a:effectLst/>
                <a:latin typeface="Arial Unicode MS"/>
              </a:rPr>
              <a:t>False</a:t>
            </a:r>
            <a:r>
              <a:rPr kumimoji="0" lang="en-US" altLang="en-US" sz="1000" b="0" i="0" u="none" strike="noStrike" cap="none" normalizeH="0" baseline="0" dirty="0">
                <a:ln>
                  <a:noFill/>
                </a:ln>
                <a:solidFill>
                  <a:srgbClr val="A9B7C6"/>
                </a:solidFill>
                <a:effectLst/>
                <a:latin typeface="Arial Unicode MS"/>
              </a:rPr>
              <a:t>)</a:t>
            </a:r>
            <a:br>
              <a:rPr kumimoji="0" lang="en-US" altLang="en-US" sz="1000" b="0" i="0" u="none" strike="noStrike" cap="none" normalizeH="0" baseline="0" dirty="0">
                <a:ln>
                  <a:noFill/>
                </a:ln>
                <a:solidFill>
                  <a:srgbClr val="A9B7C6"/>
                </a:solidFill>
                <a:effectLst/>
                <a:latin typeface="Arial Unicode MS"/>
              </a:rPr>
            </a:br>
            <a:r>
              <a:rPr kumimoji="0" lang="en-US" altLang="en-US" sz="1000" b="0" i="0" u="none" strike="noStrike" cap="none" normalizeH="0" baseline="0" dirty="0" err="1">
                <a:ln>
                  <a:noFill/>
                </a:ln>
                <a:solidFill>
                  <a:srgbClr val="A9B7C6"/>
                </a:solidFill>
                <a:effectLst/>
                <a:latin typeface="Arial Unicode MS"/>
              </a:rPr>
              <a:t>test_rmse_combined</a:t>
            </a:r>
            <a:r>
              <a:rPr kumimoji="0" lang="en-US" altLang="en-US" sz="1000" b="0" i="0" u="none" strike="noStrike" cap="none" normalizeH="0" baseline="0" dirty="0">
                <a:ln>
                  <a:noFill/>
                </a:ln>
                <a:solidFill>
                  <a:srgbClr val="A9B7C6"/>
                </a:solidFill>
                <a:effectLst/>
                <a:latin typeface="Arial Unicode MS"/>
              </a:rPr>
              <a:t> = </a:t>
            </a:r>
            <a:r>
              <a:rPr kumimoji="0" lang="en-US" altLang="en-US" sz="1000" b="0" i="0" u="none" strike="noStrike" cap="none" normalizeH="0" baseline="0" dirty="0" err="1">
                <a:ln>
                  <a:noFill/>
                </a:ln>
                <a:solidFill>
                  <a:srgbClr val="A9B7C6"/>
                </a:solidFill>
                <a:effectLst/>
                <a:latin typeface="Arial Unicode MS"/>
              </a:rPr>
              <a:t>mean_squared_error</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err="1">
                <a:ln>
                  <a:noFill/>
                </a:ln>
                <a:solidFill>
                  <a:srgbClr val="A9B7C6"/>
                </a:solidFill>
                <a:effectLst/>
                <a:latin typeface="Arial Unicode MS"/>
              </a:rPr>
              <a:t>y_test_combined</a:t>
            </a: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err="1">
                <a:ln>
                  <a:noFill/>
                </a:ln>
                <a:solidFill>
                  <a:srgbClr val="A9B7C6"/>
                </a:solidFill>
                <a:effectLst/>
                <a:latin typeface="Arial Unicode MS"/>
              </a:rPr>
              <a:t>y_pred_test_combined</a:t>
            </a:r>
            <a:r>
              <a:rPr kumimoji="0" lang="en-US" altLang="en-US" sz="1000" b="0" i="0" u="none" strike="noStrike" cap="none" normalizeH="0" baseline="0" dirty="0">
                <a:ln>
                  <a:noFill/>
                </a:ln>
                <a:solidFill>
                  <a:srgbClr val="CC7832"/>
                </a:solidFill>
                <a:effectLst/>
                <a:latin typeface="Arial Unicode MS"/>
              </a:rPr>
              <a:t>, </a:t>
            </a:r>
            <a:r>
              <a:rPr kumimoji="0" lang="en-US" altLang="en-US" sz="1000" b="0" i="0" u="none" strike="noStrike" cap="none" normalizeH="0" baseline="0" dirty="0">
                <a:ln>
                  <a:noFill/>
                </a:ln>
                <a:solidFill>
                  <a:srgbClr val="AA4926"/>
                </a:solidFill>
                <a:effectLst/>
                <a:latin typeface="Arial Unicode MS"/>
              </a:rPr>
              <a:t>squared</a:t>
            </a:r>
            <a:r>
              <a:rPr kumimoji="0" lang="en-US" altLang="en-US" sz="1000" b="0" i="0" u="none" strike="noStrike" cap="none" normalizeH="0" baseline="0" dirty="0">
                <a:ln>
                  <a:noFill/>
                </a:ln>
                <a:solidFill>
                  <a:srgbClr val="A9B7C6"/>
                </a:solidFill>
                <a:effectLst/>
                <a:latin typeface="Arial Unicode MS"/>
              </a:rPr>
              <a:t>=</a:t>
            </a:r>
            <a:r>
              <a:rPr kumimoji="0" lang="en-US" altLang="en-US" sz="1000" b="0" i="0" u="none" strike="noStrike" cap="none" normalizeH="0" baseline="0" dirty="0">
                <a:ln>
                  <a:noFill/>
                </a:ln>
                <a:solidFill>
                  <a:srgbClr val="CC7832"/>
                </a:solidFill>
                <a:effectLst/>
                <a:latin typeface="Arial Unicode MS"/>
              </a:rPr>
              <a:t>False</a:t>
            </a:r>
            <a:r>
              <a:rPr kumimoji="0" lang="en-US" altLang="en-US" sz="1000" b="0" i="0" u="none" strike="noStrike" cap="none" normalizeH="0" baseline="0" dirty="0">
                <a:ln>
                  <a:noFill/>
                </a:ln>
                <a:solidFill>
                  <a:srgbClr val="A9B7C6"/>
                </a:solidFill>
                <a:effectLst/>
                <a:latin typeface="Arial Unicode MS"/>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F0D3B98C-3896-177D-DB00-412F8D02A4C1}"/>
              </a:ext>
            </a:extLst>
          </p:cNvPr>
          <p:cNvSpPr txBox="1"/>
          <p:nvPr/>
        </p:nvSpPr>
        <p:spPr>
          <a:xfrm>
            <a:off x="838199" y="3805055"/>
            <a:ext cx="9964919" cy="1754326"/>
          </a:xfrm>
          <a:prstGeom prst="rect">
            <a:avLst/>
          </a:prstGeom>
          <a:noFill/>
        </p:spPr>
        <p:txBody>
          <a:bodyPr wrap="square">
            <a:spAutoFit/>
          </a:bodyPr>
          <a:lstStyle/>
          <a:p>
            <a:r>
              <a:rPr lang="en-US" b="0" i="0" dirty="0">
                <a:effectLst/>
                <a:latin typeface="Söhne"/>
              </a:rPr>
              <a:t>We evaluate the performance of our Linear Regression model using Root Mean Squared Error (RMSE). RMSE measures the average prediction error, providing an indication of how well the model performs on both the training and test datasets. Lower RMSE values indicate better model accuracy.                              </a:t>
            </a:r>
            <a:r>
              <a:rPr lang="en-US" dirty="0">
                <a:latin typeface="Söhne"/>
              </a:rPr>
              <a:t>In our survey we have:</a:t>
            </a:r>
          </a:p>
          <a:p>
            <a:r>
              <a:rPr lang="en-US" dirty="0"/>
              <a:t>Train RMSE (scaled features): 0.11</a:t>
            </a:r>
          </a:p>
          <a:p>
            <a:r>
              <a:rPr lang="en-US" dirty="0"/>
              <a:t>Test RMSE (scaled features): 0.12</a:t>
            </a:r>
          </a:p>
        </p:txBody>
      </p:sp>
    </p:spTree>
    <p:extLst>
      <p:ext uri="{BB962C8B-B14F-4D97-AF65-F5344CB8AC3E}">
        <p14:creationId xmlns:p14="http://schemas.microsoft.com/office/powerpoint/2010/main" val="4265086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4F3D-DAFE-1C1B-307D-8E250213ED48}"/>
              </a:ext>
            </a:extLst>
          </p:cNvPr>
          <p:cNvSpPr>
            <a:spLocks noGrp="1"/>
          </p:cNvSpPr>
          <p:nvPr>
            <p:ph type="title"/>
          </p:nvPr>
        </p:nvSpPr>
        <p:spPr>
          <a:xfrm>
            <a:off x="400454" y="141386"/>
            <a:ext cx="10515600" cy="1325563"/>
          </a:xfrm>
        </p:spPr>
        <p:txBody>
          <a:bodyPr>
            <a:normAutofit/>
          </a:bodyPr>
          <a:lstStyle/>
          <a:p>
            <a:r>
              <a:rPr lang="en-US" sz="3600" b="1" i="0" dirty="0">
                <a:effectLst/>
                <a:latin typeface="Söhne"/>
              </a:rPr>
              <a:t>Visualization Of Model</a:t>
            </a:r>
            <a:br>
              <a:rPr lang="en-US" sz="3600" b="1" i="0" dirty="0">
                <a:effectLst/>
                <a:latin typeface="Söhne"/>
              </a:rPr>
            </a:br>
            <a:endParaRPr lang="en-US" sz="3600" dirty="0"/>
          </a:p>
        </p:txBody>
      </p:sp>
      <p:sp>
        <p:nvSpPr>
          <p:cNvPr id="3" name="Content Placeholder 2">
            <a:extLst>
              <a:ext uri="{FF2B5EF4-FFF2-40B4-BE49-F238E27FC236}">
                <a16:creationId xmlns:a16="http://schemas.microsoft.com/office/drawing/2014/main" id="{E2059396-0DBD-A570-A970-B48F431AA984}"/>
              </a:ext>
            </a:extLst>
          </p:cNvPr>
          <p:cNvSpPr>
            <a:spLocks noGrp="1"/>
          </p:cNvSpPr>
          <p:nvPr>
            <p:ph idx="1"/>
          </p:nvPr>
        </p:nvSpPr>
        <p:spPr>
          <a:xfrm>
            <a:off x="272373" y="1118681"/>
            <a:ext cx="4801301" cy="5058282"/>
          </a:xfrm>
        </p:spPr>
        <p:txBody>
          <a:bodyPr>
            <a:noAutofit/>
          </a:bodyPr>
          <a:lstStyle/>
          <a:p>
            <a:r>
              <a:rPr lang="en-US" sz="1800" b="0" i="0" dirty="0">
                <a:effectLst/>
                <a:latin typeface="Söhne"/>
              </a:rPr>
              <a:t>The visualization includes bar charts illustrating the waste generation and recycling by region, as well as the cost distribution by region.</a:t>
            </a:r>
          </a:p>
          <a:p>
            <a:endParaRPr lang="en-US" sz="1800" b="0" i="0" dirty="0">
              <a:effectLst/>
              <a:latin typeface="Söhne"/>
            </a:endParaRPr>
          </a:p>
          <a:p>
            <a:pPr algn="l"/>
            <a:r>
              <a:rPr lang="en-US" sz="1800" b="1" i="0" dirty="0">
                <a:effectLst/>
                <a:latin typeface="Söhne"/>
              </a:rPr>
              <a:t>Waste Generation and Recycling by Region: </a:t>
            </a:r>
            <a:r>
              <a:rPr lang="en-US" sz="1800" b="0" i="0" dirty="0">
                <a:effectLst/>
                <a:latin typeface="Söhne"/>
              </a:rPr>
              <a:t>Bar chart showcasing total waste and recyclable waste by region</a:t>
            </a:r>
          </a:p>
          <a:p>
            <a:pPr algn="l"/>
            <a:r>
              <a:rPr lang="en-US" sz="1800" b="1" i="0" dirty="0">
                <a:effectLst/>
                <a:latin typeface="Söhne"/>
              </a:rPr>
              <a:t>Visualization Explanation</a:t>
            </a:r>
          </a:p>
          <a:p>
            <a:pPr algn="l">
              <a:buFont typeface="Arial" panose="020B0604020202020204" pitchFamily="34" charset="0"/>
              <a:buChar char="•"/>
            </a:pPr>
            <a:r>
              <a:rPr lang="en-US" sz="1800" b="0" i="0" dirty="0">
                <a:effectLst/>
                <a:latin typeface="Söhne"/>
              </a:rPr>
              <a:t>The blue bars represent the total waste generated by each region.</a:t>
            </a:r>
          </a:p>
          <a:p>
            <a:pPr algn="l">
              <a:buFont typeface="Arial" panose="020B0604020202020204" pitchFamily="34" charset="0"/>
              <a:buChar char="•"/>
            </a:pPr>
            <a:r>
              <a:rPr lang="en-US" sz="1800" b="0" i="0" dirty="0">
                <a:effectLst/>
                <a:latin typeface="Söhne"/>
              </a:rPr>
              <a:t>The green bars represent the recyclable waste within the total waste.</a:t>
            </a:r>
          </a:p>
          <a:p>
            <a:pPr algn="l">
              <a:buFont typeface="Arial" panose="020B0604020202020204" pitchFamily="34" charset="0"/>
              <a:buChar char="•"/>
            </a:pPr>
            <a:r>
              <a:rPr lang="en-US" sz="1800" b="0" i="0" dirty="0">
                <a:effectLst/>
                <a:latin typeface="Söhne"/>
              </a:rPr>
              <a:t>This visualization helps in understanding the distribution of waste generation and the proportion that is recyclable.</a:t>
            </a:r>
          </a:p>
          <a:p>
            <a:pPr algn="l"/>
            <a:endParaRPr lang="en-US" sz="1800" b="0" i="0" dirty="0">
              <a:effectLst/>
              <a:latin typeface="Söhne"/>
            </a:endParaRPr>
          </a:p>
          <a:p>
            <a:endParaRPr lang="en-US" sz="1800" dirty="0"/>
          </a:p>
        </p:txBody>
      </p:sp>
      <p:pic>
        <p:nvPicPr>
          <p:cNvPr id="5" name="Picture 4" descr="A graph of a graph showing the amount of recycle&#10;&#10;Description automatically generated with medium confidence">
            <a:extLst>
              <a:ext uri="{FF2B5EF4-FFF2-40B4-BE49-F238E27FC236}">
                <a16:creationId xmlns:a16="http://schemas.microsoft.com/office/drawing/2014/main" id="{F9DDCB64-6A4D-4882-68B9-23FC3106C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3675" y="1415966"/>
            <a:ext cx="6969168" cy="4492996"/>
          </a:xfrm>
          <a:prstGeom prst="rect">
            <a:avLst/>
          </a:prstGeom>
        </p:spPr>
      </p:pic>
    </p:spTree>
    <p:extLst>
      <p:ext uri="{BB962C8B-B14F-4D97-AF65-F5344CB8AC3E}">
        <p14:creationId xmlns:p14="http://schemas.microsoft.com/office/powerpoint/2010/main" val="3715125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E5D47-004E-CD6A-AC99-CA85395FF510}"/>
              </a:ext>
            </a:extLst>
          </p:cNvPr>
          <p:cNvSpPr>
            <a:spLocks noGrp="1"/>
          </p:cNvSpPr>
          <p:nvPr>
            <p:ph type="title"/>
          </p:nvPr>
        </p:nvSpPr>
        <p:spPr/>
        <p:txBody>
          <a:bodyPr>
            <a:normAutofit/>
          </a:bodyPr>
          <a:lstStyle/>
          <a:p>
            <a:r>
              <a:rPr lang="en-US" sz="3600" b="1" i="0" dirty="0">
                <a:effectLst/>
                <a:latin typeface="Söhne"/>
              </a:rPr>
              <a:t>Visualization Of Model</a:t>
            </a:r>
            <a:br>
              <a:rPr lang="en-US" sz="3600" b="1" i="0" dirty="0">
                <a:effectLst/>
                <a:latin typeface="Söhne"/>
              </a:rPr>
            </a:br>
            <a:endParaRPr lang="en-US" sz="3600" dirty="0"/>
          </a:p>
        </p:txBody>
      </p:sp>
      <p:sp>
        <p:nvSpPr>
          <p:cNvPr id="3" name="Content Placeholder 2">
            <a:extLst>
              <a:ext uri="{FF2B5EF4-FFF2-40B4-BE49-F238E27FC236}">
                <a16:creationId xmlns:a16="http://schemas.microsoft.com/office/drawing/2014/main" id="{6AC2F4C1-6A85-B8BC-942D-79A813FE4C14}"/>
              </a:ext>
            </a:extLst>
          </p:cNvPr>
          <p:cNvSpPr>
            <a:spLocks noGrp="1"/>
          </p:cNvSpPr>
          <p:nvPr>
            <p:ph idx="1"/>
          </p:nvPr>
        </p:nvSpPr>
        <p:spPr>
          <a:xfrm>
            <a:off x="838200" y="1825625"/>
            <a:ext cx="3762983" cy="4351338"/>
          </a:xfrm>
        </p:spPr>
        <p:txBody>
          <a:bodyPr>
            <a:normAutofit/>
          </a:bodyPr>
          <a:lstStyle/>
          <a:p>
            <a:r>
              <a:rPr lang="en-US" sz="1800" b="1" i="0" dirty="0">
                <a:effectLst/>
                <a:latin typeface="Söhne"/>
              </a:rPr>
              <a:t>Cost Distribution by Region: </a:t>
            </a:r>
            <a:r>
              <a:rPr lang="en-US" sz="1800" b="0" i="0" dirty="0">
                <a:effectLst/>
                <a:latin typeface="Söhne"/>
              </a:rPr>
              <a:t>Bar chart showcasing cost per capita by region</a:t>
            </a:r>
          </a:p>
          <a:p>
            <a:pPr algn="l"/>
            <a:r>
              <a:rPr lang="en-US" sz="1800" b="1" i="0" dirty="0">
                <a:effectLst/>
                <a:latin typeface="Söhne"/>
              </a:rPr>
              <a:t>Visualization Explanation</a:t>
            </a:r>
          </a:p>
          <a:p>
            <a:pPr algn="l">
              <a:buFont typeface="Arial" panose="020B0604020202020204" pitchFamily="34" charset="0"/>
              <a:buChar char="•"/>
            </a:pPr>
            <a:r>
              <a:rPr lang="en-US" sz="1800" b="0" i="0" dirty="0">
                <a:effectLst/>
                <a:latin typeface="Söhne"/>
              </a:rPr>
              <a:t>The orange bars represent the cost per capita associated with waste disposal in each region.</a:t>
            </a:r>
          </a:p>
          <a:p>
            <a:pPr algn="l">
              <a:buFont typeface="Arial" panose="020B0604020202020204" pitchFamily="34" charset="0"/>
              <a:buChar char="•"/>
            </a:pPr>
            <a:r>
              <a:rPr lang="en-US" sz="1800" b="0" i="0" dirty="0">
                <a:effectLst/>
                <a:latin typeface="Söhne"/>
              </a:rPr>
              <a:t>This visualization provides insights into the economic aspects of waste management, indicating regions with higher or lower costs per capita.</a:t>
            </a:r>
          </a:p>
          <a:p>
            <a:endParaRPr lang="en-US" sz="1800" b="1" i="0" dirty="0">
              <a:effectLst/>
              <a:latin typeface="Söhne"/>
            </a:endParaRPr>
          </a:p>
          <a:p>
            <a:endParaRPr lang="en-US" sz="1800" dirty="0"/>
          </a:p>
        </p:txBody>
      </p:sp>
      <p:pic>
        <p:nvPicPr>
          <p:cNvPr id="5" name="Picture 4" descr="A graph of orange bars with white text&#10;&#10;Description automatically generated">
            <a:extLst>
              <a:ext uri="{FF2B5EF4-FFF2-40B4-BE49-F238E27FC236}">
                <a16:creationId xmlns:a16="http://schemas.microsoft.com/office/drawing/2014/main" id="{FDFAD499-F87C-7891-A937-3FA7C98A4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9321" y="1431554"/>
            <a:ext cx="6513444" cy="4412334"/>
          </a:xfrm>
          <a:prstGeom prst="rect">
            <a:avLst/>
          </a:prstGeom>
        </p:spPr>
      </p:pic>
    </p:spTree>
    <p:extLst>
      <p:ext uri="{BB962C8B-B14F-4D97-AF65-F5344CB8AC3E}">
        <p14:creationId xmlns:p14="http://schemas.microsoft.com/office/powerpoint/2010/main" val="3309482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2D9C-C75B-F5BB-50E6-19B7C6593CD0}"/>
              </a:ext>
            </a:extLst>
          </p:cNvPr>
          <p:cNvSpPr>
            <a:spLocks noGrp="1"/>
          </p:cNvSpPr>
          <p:nvPr>
            <p:ph type="title"/>
          </p:nvPr>
        </p:nvSpPr>
        <p:spPr>
          <a:xfrm>
            <a:off x="838200" y="365125"/>
            <a:ext cx="7127449" cy="1325563"/>
          </a:xfrm>
        </p:spPr>
        <p:txBody>
          <a:bodyPr>
            <a:normAutofit/>
          </a:bodyPr>
          <a:lstStyle/>
          <a:p>
            <a:r>
              <a:rPr lang="en-US" sz="2800" b="1" i="0" dirty="0">
                <a:effectLst/>
                <a:latin typeface="Söhne"/>
              </a:rPr>
              <a:t>Waste Generation and Recycling by Region and Cost Distribution by Region</a:t>
            </a:r>
            <a:endParaRPr lang="en-US" sz="2800" dirty="0"/>
          </a:p>
        </p:txBody>
      </p:sp>
      <p:sp>
        <p:nvSpPr>
          <p:cNvPr id="3" name="Content Placeholder 2">
            <a:extLst>
              <a:ext uri="{FF2B5EF4-FFF2-40B4-BE49-F238E27FC236}">
                <a16:creationId xmlns:a16="http://schemas.microsoft.com/office/drawing/2014/main" id="{5F955062-7820-ACE3-0FD3-40E9B70B4329}"/>
              </a:ext>
            </a:extLst>
          </p:cNvPr>
          <p:cNvSpPr>
            <a:spLocks noGrp="1"/>
          </p:cNvSpPr>
          <p:nvPr>
            <p:ph idx="1"/>
          </p:nvPr>
        </p:nvSpPr>
        <p:spPr>
          <a:xfrm>
            <a:off x="838200" y="1825625"/>
            <a:ext cx="4516225" cy="4351338"/>
          </a:xfrm>
        </p:spPr>
        <p:txBody>
          <a:bodyPr>
            <a:normAutofit/>
          </a:bodyPr>
          <a:lstStyle/>
          <a:p>
            <a:pPr algn="l"/>
            <a:r>
              <a:rPr lang="en-US" sz="1800" b="1" i="0" dirty="0">
                <a:effectLst/>
                <a:latin typeface="Söhne"/>
              </a:rPr>
              <a:t>Observations:</a:t>
            </a:r>
            <a:endParaRPr lang="en-US" sz="1800" b="0" i="0" dirty="0">
              <a:effectLst/>
              <a:latin typeface="Söhne"/>
            </a:endParaRPr>
          </a:p>
          <a:p>
            <a:pPr algn="l">
              <a:buFont typeface="Arial" panose="020B0604020202020204" pitchFamily="34" charset="0"/>
              <a:buChar char="•"/>
            </a:pPr>
            <a:r>
              <a:rPr lang="en-US" sz="1800" b="0" i="0" dirty="0">
                <a:effectLst/>
                <a:latin typeface="Söhne"/>
              </a:rPr>
              <a:t>Lombardy and Emilia Romagna exhibit the highest total waste generation, emphasizing their significant contributions to the overall waste output.</a:t>
            </a:r>
          </a:p>
          <a:p>
            <a:pPr algn="l">
              <a:buFont typeface="Arial" panose="020B0604020202020204" pitchFamily="34" charset="0"/>
              <a:buChar char="•"/>
            </a:pPr>
            <a:r>
              <a:rPr lang="en-US" sz="1800" b="0" i="0" dirty="0">
                <a:effectLst/>
                <a:latin typeface="Söhne"/>
              </a:rPr>
              <a:t>Valle d'Aosta and Molise, on the other hand, demonstrate lower total waste generation, indicating a potential focus on waste reduction strategies in these regions.</a:t>
            </a:r>
          </a:p>
          <a:p>
            <a:endParaRPr lang="en-US" sz="1800" dirty="0"/>
          </a:p>
        </p:txBody>
      </p:sp>
      <p:sp>
        <p:nvSpPr>
          <p:cNvPr id="4" name="Content Placeholder 2">
            <a:extLst>
              <a:ext uri="{FF2B5EF4-FFF2-40B4-BE49-F238E27FC236}">
                <a16:creationId xmlns:a16="http://schemas.microsoft.com/office/drawing/2014/main" id="{5DBA86A7-4292-69D0-635E-33A168EDDAFE}"/>
              </a:ext>
            </a:extLst>
          </p:cNvPr>
          <p:cNvSpPr txBox="1">
            <a:spLocks/>
          </p:cNvSpPr>
          <p:nvPr/>
        </p:nvSpPr>
        <p:spPr>
          <a:xfrm>
            <a:off x="5967951" y="1825625"/>
            <a:ext cx="45162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Söhne"/>
              </a:rPr>
              <a:t>Observations:</a:t>
            </a:r>
            <a:endParaRPr lang="en-US" sz="1800" dirty="0">
              <a:latin typeface="Söhne"/>
            </a:endParaRPr>
          </a:p>
          <a:p>
            <a:pPr algn="l">
              <a:buFont typeface="Arial" panose="020B0604020202020204" pitchFamily="34" charset="0"/>
              <a:buChar char="•"/>
            </a:pPr>
            <a:r>
              <a:rPr lang="en-US" sz="1800" b="0" i="0" dirty="0">
                <a:effectLst/>
                <a:latin typeface="Söhne"/>
              </a:rPr>
              <a:t>Emilia Romagna stands out with the highest cost per capita, underscoring the economic investment in waste management in this region.</a:t>
            </a:r>
          </a:p>
          <a:p>
            <a:pPr algn="l">
              <a:buFont typeface="Arial" panose="020B0604020202020204" pitchFamily="34" charset="0"/>
              <a:buChar char="•"/>
            </a:pPr>
            <a:r>
              <a:rPr lang="en-US" sz="1800" b="0" i="0" dirty="0">
                <a:effectLst/>
                <a:latin typeface="Söhne"/>
              </a:rPr>
              <a:t>Valle d'Aosta, despite its low waste generation, exhibits a higher cost per capita, suggesting unique challenges or specialized waste disposal methods.</a:t>
            </a:r>
          </a:p>
          <a:p>
            <a:pPr algn="l">
              <a:buFont typeface="Arial" panose="020B0604020202020204" pitchFamily="34" charset="0"/>
              <a:buChar char="•"/>
            </a:pPr>
            <a:r>
              <a:rPr lang="en-US" sz="1800" b="0" i="0" dirty="0">
                <a:effectLst/>
                <a:latin typeface="Söhne"/>
              </a:rPr>
              <a:t>Regions such as Basilicata and Molise show lower costs per capita, indicating potential efficiencies or differences in waste management practices.</a:t>
            </a:r>
          </a:p>
          <a:p>
            <a:endParaRPr lang="en-US" sz="1800" dirty="0"/>
          </a:p>
        </p:txBody>
      </p:sp>
    </p:spTree>
    <p:extLst>
      <p:ext uri="{BB962C8B-B14F-4D97-AF65-F5344CB8AC3E}">
        <p14:creationId xmlns:p14="http://schemas.microsoft.com/office/powerpoint/2010/main" val="1282669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9D56-F75D-04D9-A0C2-D0B5FAA7A813}"/>
              </a:ext>
            </a:extLst>
          </p:cNvPr>
          <p:cNvSpPr>
            <a:spLocks noGrp="1"/>
          </p:cNvSpPr>
          <p:nvPr>
            <p:ph type="title"/>
          </p:nvPr>
        </p:nvSpPr>
        <p:spPr/>
        <p:txBody>
          <a:bodyPr>
            <a:normAutofit/>
          </a:bodyPr>
          <a:lstStyle/>
          <a:p>
            <a:r>
              <a:rPr lang="en-US" sz="3200" b="1" i="0" dirty="0">
                <a:effectLst/>
                <a:latin typeface="Söhne"/>
              </a:rPr>
              <a:t>Regional Waste Management Strategies</a:t>
            </a:r>
            <a:endParaRPr lang="en-US" sz="3200" dirty="0"/>
          </a:p>
        </p:txBody>
      </p:sp>
      <p:sp>
        <p:nvSpPr>
          <p:cNvPr id="3" name="Content Placeholder 2">
            <a:extLst>
              <a:ext uri="{FF2B5EF4-FFF2-40B4-BE49-F238E27FC236}">
                <a16:creationId xmlns:a16="http://schemas.microsoft.com/office/drawing/2014/main" id="{5CD683C0-7889-DB76-5202-95BBFC3CF960}"/>
              </a:ext>
            </a:extLst>
          </p:cNvPr>
          <p:cNvSpPr>
            <a:spLocks noGrp="1"/>
          </p:cNvSpPr>
          <p:nvPr>
            <p:ph idx="1"/>
          </p:nvPr>
        </p:nvSpPr>
        <p:spPr/>
        <p:txBody>
          <a:bodyPr>
            <a:normAutofit/>
          </a:bodyPr>
          <a:lstStyle/>
          <a:p>
            <a:pPr algn="l">
              <a:buFont typeface="Arial" panose="020B0604020202020204" pitchFamily="34" charset="0"/>
              <a:buChar char="•"/>
            </a:pPr>
            <a:r>
              <a:rPr lang="en-US" sz="2000" b="1" i="0" dirty="0">
                <a:effectLst/>
                <a:latin typeface="Söhne"/>
              </a:rPr>
              <a:t>Strengthen Waste Reduction:</a:t>
            </a:r>
            <a:endParaRPr lang="en-US" sz="2000" b="0" i="0" dirty="0">
              <a:effectLst/>
              <a:latin typeface="Söhne"/>
            </a:endParaRPr>
          </a:p>
          <a:p>
            <a:pPr marL="742950" lvl="1" indent="-285750" algn="l">
              <a:buFont typeface="Arial" panose="020B0604020202020204" pitchFamily="34" charset="0"/>
              <a:buChar char="•"/>
            </a:pPr>
            <a:r>
              <a:rPr lang="en-US" sz="1800" b="0" i="0" dirty="0">
                <a:effectLst/>
                <a:latin typeface="Söhne"/>
              </a:rPr>
              <a:t>Implement robust programs, focusing on high-generation regions.</a:t>
            </a:r>
          </a:p>
          <a:p>
            <a:pPr algn="l">
              <a:buFont typeface="Arial" panose="020B0604020202020204" pitchFamily="34" charset="0"/>
              <a:buChar char="•"/>
            </a:pPr>
            <a:r>
              <a:rPr lang="en-US" sz="2000" b="1" i="0" dirty="0">
                <a:effectLst/>
                <a:latin typeface="Söhne"/>
              </a:rPr>
              <a:t>Cross-Regional Collaboration:</a:t>
            </a:r>
            <a:endParaRPr lang="en-US" sz="2000" b="0" i="0" dirty="0">
              <a:effectLst/>
              <a:latin typeface="Söhne"/>
            </a:endParaRPr>
          </a:p>
          <a:p>
            <a:pPr marL="742950" lvl="1" indent="-285750" algn="l">
              <a:buFont typeface="Arial" panose="020B0604020202020204" pitchFamily="34" charset="0"/>
              <a:buChar char="•"/>
            </a:pPr>
            <a:r>
              <a:rPr lang="en-US" sz="1800" b="0" i="0" dirty="0">
                <a:effectLst/>
                <a:latin typeface="Söhne"/>
              </a:rPr>
              <a:t>Foster knowledge-sharing on successful models, particularly from Valle d'Aosta and Molise.</a:t>
            </a:r>
          </a:p>
          <a:p>
            <a:pPr algn="l">
              <a:buFont typeface="Arial" panose="020B0604020202020204" pitchFamily="34" charset="0"/>
              <a:buChar char="•"/>
            </a:pPr>
            <a:r>
              <a:rPr lang="en-US" sz="2000" b="1" i="0" dirty="0">
                <a:effectLst/>
                <a:latin typeface="Söhne"/>
              </a:rPr>
              <a:t>Evaluate High-Cost Investments:</a:t>
            </a:r>
            <a:endParaRPr lang="en-US" sz="2000" b="0" i="0" dirty="0">
              <a:effectLst/>
              <a:latin typeface="Söhne"/>
            </a:endParaRPr>
          </a:p>
          <a:p>
            <a:pPr marL="742950" lvl="1" indent="-285750" algn="l">
              <a:buFont typeface="Arial" panose="020B0604020202020204" pitchFamily="34" charset="0"/>
              <a:buChar char="•"/>
            </a:pPr>
            <a:r>
              <a:rPr lang="en-US" sz="1800" b="0" i="0" dirty="0">
                <a:effectLst/>
                <a:latin typeface="Söhne"/>
              </a:rPr>
              <a:t>Assess impacts of comprehensive waste management, especially in regions like Emilia Romagna.</a:t>
            </a:r>
          </a:p>
          <a:p>
            <a:endParaRPr lang="en-US" sz="2000" dirty="0"/>
          </a:p>
        </p:txBody>
      </p:sp>
    </p:spTree>
    <p:extLst>
      <p:ext uri="{BB962C8B-B14F-4D97-AF65-F5344CB8AC3E}">
        <p14:creationId xmlns:p14="http://schemas.microsoft.com/office/powerpoint/2010/main" val="2118165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54231-079A-A4B8-8A70-64B24EB73800}"/>
              </a:ext>
            </a:extLst>
          </p:cNvPr>
          <p:cNvSpPr>
            <a:spLocks noGrp="1"/>
          </p:cNvSpPr>
          <p:nvPr>
            <p:ph type="title"/>
          </p:nvPr>
        </p:nvSpPr>
        <p:spPr/>
        <p:txBody>
          <a:bodyPr>
            <a:normAutofit/>
          </a:bodyPr>
          <a:lstStyle/>
          <a:p>
            <a:r>
              <a:rPr lang="en-US" sz="3200" b="1" i="0" dirty="0">
                <a:effectLst/>
                <a:latin typeface="Söhne"/>
              </a:rPr>
              <a:t>Potential Changes and Improvements</a:t>
            </a:r>
            <a:endParaRPr lang="en-US" sz="3200" dirty="0"/>
          </a:p>
        </p:txBody>
      </p:sp>
      <p:sp>
        <p:nvSpPr>
          <p:cNvPr id="3" name="Content Placeholder 2">
            <a:extLst>
              <a:ext uri="{FF2B5EF4-FFF2-40B4-BE49-F238E27FC236}">
                <a16:creationId xmlns:a16="http://schemas.microsoft.com/office/drawing/2014/main" id="{D5CCFFE3-303C-16C5-285C-43746CDE6626}"/>
              </a:ext>
            </a:extLst>
          </p:cNvPr>
          <p:cNvSpPr>
            <a:spLocks noGrp="1"/>
          </p:cNvSpPr>
          <p:nvPr>
            <p:ph idx="1"/>
          </p:nvPr>
        </p:nvSpPr>
        <p:spPr/>
        <p:txBody>
          <a:bodyPr>
            <a:normAutofit/>
          </a:bodyPr>
          <a:lstStyle/>
          <a:p>
            <a:pPr algn="l">
              <a:buFont typeface="Arial" panose="020B0604020202020204" pitchFamily="34" charset="0"/>
              <a:buChar char="•"/>
            </a:pPr>
            <a:r>
              <a:rPr lang="en-US" sz="2000" b="1" i="0" dirty="0">
                <a:effectLst/>
                <a:latin typeface="Söhne"/>
              </a:rPr>
              <a:t>Targeted Approaches for Challenges:</a:t>
            </a:r>
            <a:r>
              <a:rPr lang="en-US" sz="2000" dirty="0">
                <a:latin typeface="Söhne"/>
              </a:rPr>
              <a:t> </a:t>
            </a:r>
            <a:r>
              <a:rPr lang="en-US" sz="1800" b="0" i="0" dirty="0">
                <a:effectLst/>
                <a:latin typeface="Söhne"/>
              </a:rPr>
              <a:t>Develop policies addressing unique challenges in high-cost regions like Valle d'Aosta.</a:t>
            </a:r>
          </a:p>
          <a:p>
            <a:pPr algn="l">
              <a:buFont typeface="Arial" panose="020B0604020202020204" pitchFamily="34" charset="0"/>
              <a:buChar char="•"/>
            </a:pPr>
            <a:r>
              <a:rPr lang="en-US" sz="2000" b="1" i="0" dirty="0">
                <a:effectLst/>
                <a:latin typeface="Söhne"/>
              </a:rPr>
              <a:t>Replicate Cost-Efficient Practices:</a:t>
            </a:r>
            <a:r>
              <a:rPr lang="en-US" sz="2000" dirty="0">
                <a:latin typeface="Söhne"/>
              </a:rPr>
              <a:t> </a:t>
            </a:r>
            <a:r>
              <a:rPr lang="en-US" sz="1800" b="0" i="0" dirty="0">
                <a:effectLst/>
                <a:latin typeface="Söhne"/>
              </a:rPr>
              <a:t>Implement observed efficient waste management practices from lower-cost regions.</a:t>
            </a:r>
          </a:p>
          <a:p>
            <a:pPr algn="l">
              <a:buFont typeface="Arial" panose="020B0604020202020204" pitchFamily="34" charset="0"/>
              <a:buChar char="•"/>
            </a:pPr>
            <a:r>
              <a:rPr lang="en-US" sz="2000" b="1" i="0" dirty="0">
                <a:effectLst/>
                <a:latin typeface="Söhne"/>
              </a:rPr>
              <a:t>Regional Cost Optimization:</a:t>
            </a:r>
            <a:r>
              <a:rPr lang="en-US" sz="2000" dirty="0">
                <a:latin typeface="Söhne"/>
              </a:rPr>
              <a:t> </a:t>
            </a:r>
            <a:r>
              <a:rPr lang="en-US" sz="1800" b="0" i="0" dirty="0">
                <a:effectLst/>
                <a:latin typeface="Söhne"/>
              </a:rPr>
              <a:t>Analyze factors influencing expenses in specific regions for targeted improvements.</a:t>
            </a:r>
          </a:p>
          <a:p>
            <a:pPr algn="l">
              <a:buFont typeface="Arial" panose="020B0604020202020204" pitchFamily="34" charset="0"/>
              <a:buChar char="•"/>
            </a:pPr>
            <a:r>
              <a:rPr lang="en-US" sz="2000" b="1" i="0" dirty="0">
                <a:effectLst/>
                <a:latin typeface="Söhne"/>
              </a:rPr>
              <a:t>Robust Monitoring:</a:t>
            </a:r>
            <a:r>
              <a:rPr lang="en-US" sz="2000" dirty="0">
                <a:latin typeface="Söhne"/>
              </a:rPr>
              <a:t> </a:t>
            </a:r>
            <a:r>
              <a:rPr lang="en-US" sz="1800" b="0" i="0" dirty="0">
                <a:effectLst/>
                <a:latin typeface="Söhne"/>
              </a:rPr>
              <a:t>Implement effective monitoring for continuous improvement, considering regional nuances.</a:t>
            </a:r>
          </a:p>
          <a:p>
            <a:pPr algn="l">
              <a:buFont typeface="Arial" panose="020B0604020202020204" pitchFamily="34" charset="0"/>
              <a:buChar char="•"/>
            </a:pPr>
            <a:r>
              <a:rPr lang="en-US" sz="2000" b="1" i="0" dirty="0">
                <a:effectLst/>
                <a:latin typeface="Söhne"/>
              </a:rPr>
              <a:t>Public Awareness Campaigns:</a:t>
            </a:r>
            <a:r>
              <a:rPr lang="en-US" sz="2000" dirty="0">
                <a:latin typeface="Söhne"/>
              </a:rPr>
              <a:t> </a:t>
            </a:r>
            <a:r>
              <a:rPr lang="en-US" sz="1800" b="0" i="0" dirty="0">
                <a:effectLst/>
                <a:latin typeface="Söhne"/>
              </a:rPr>
              <a:t>Launch comprehensive campaigns tailored to regional needs for responsible waste disposal.</a:t>
            </a:r>
          </a:p>
          <a:p>
            <a:endParaRPr lang="en-US" sz="2000" dirty="0"/>
          </a:p>
        </p:txBody>
      </p:sp>
    </p:spTree>
    <p:extLst>
      <p:ext uri="{BB962C8B-B14F-4D97-AF65-F5344CB8AC3E}">
        <p14:creationId xmlns:p14="http://schemas.microsoft.com/office/powerpoint/2010/main" val="2613890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een trash can on grass&#10;&#10;Description automatically generated">
            <a:extLst>
              <a:ext uri="{FF2B5EF4-FFF2-40B4-BE49-F238E27FC236}">
                <a16:creationId xmlns:a16="http://schemas.microsoft.com/office/drawing/2014/main" id="{849BB5AF-18D5-6FEF-F345-A6571FF67C4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4473" b="-1"/>
          <a:stretch/>
        </p:blipFill>
        <p:spPr>
          <a:xfrm>
            <a:off x="2522356"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7F3C64-883B-C38D-03FF-0080E5262013}"/>
              </a:ext>
            </a:extLst>
          </p:cNvPr>
          <p:cNvSpPr>
            <a:spLocks noGrp="1"/>
          </p:cNvSpPr>
          <p:nvPr>
            <p:ph type="title"/>
          </p:nvPr>
        </p:nvSpPr>
        <p:spPr>
          <a:xfrm>
            <a:off x="838200" y="365125"/>
            <a:ext cx="3822189" cy="1899912"/>
          </a:xfrm>
        </p:spPr>
        <p:txBody>
          <a:bodyPr>
            <a:normAutofit/>
          </a:bodyPr>
          <a:lstStyle/>
          <a:p>
            <a:r>
              <a:rPr lang="en-US" sz="4000" b="1" i="0">
                <a:effectLst/>
                <a:latin typeface="Söhne"/>
              </a:rPr>
              <a:t>Introduction</a:t>
            </a:r>
            <a:br>
              <a:rPr lang="en-US" sz="4000" b="1" i="0">
                <a:effectLst/>
                <a:latin typeface="Söhne"/>
              </a:rPr>
            </a:br>
            <a:endParaRPr lang="en-US" sz="4000"/>
          </a:p>
        </p:txBody>
      </p:sp>
      <p:sp>
        <p:nvSpPr>
          <p:cNvPr id="3" name="Content Placeholder 2">
            <a:extLst>
              <a:ext uri="{FF2B5EF4-FFF2-40B4-BE49-F238E27FC236}">
                <a16:creationId xmlns:a16="http://schemas.microsoft.com/office/drawing/2014/main" id="{72FBDD0F-DC87-19D5-6A64-F9FF96785275}"/>
              </a:ext>
            </a:extLst>
          </p:cNvPr>
          <p:cNvSpPr>
            <a:spLocks noGrp="1"/>
          </p:cNvSpPr>
          <p:nvPr>
            <p:ph idx="1"/>
          </p:nvPr>
        </p:nvSpPr>
        <p:spPr>
          <a:xfrm>
            <a:off x="838200" y="2434201"/>
            <a:ext cx="3822189" cy="3742762"/>
          </a:xfrm>
        </p:spPr>
        <p:txBody>
          <a:bodyPr>
            <a:normAutofit/>
          </a:bodyPr>
          <a:lstStyle/>
          <a:p>
            <a:pPr marL="0" indent="0" algn="l">
              <a:buNone/>
            </a:pPr>
            <a:r>
              <a:rPr lang="en-US" sz="1800" b="1" i="0" dirty="0">
                <a:effectLst/>
                <a:latin typeface="Söhne"/>
              </a:rPr>
              <a:t>Importance of Waste Management:</a:t>
            </a:r>
          </a:p>
          <a:p>
            <a:pPr marL="0" indent="0" algn="l">
              <a:buNone/>
            </a:pPr>
            <a:r>
              <a:rPr lang="en-US" sz="1800" b="0" i="0" dirty="0">
                <a:solidFill>
                  <a:srgbClr val="374151"/>
                </a:solidFill>
                <a:effectLst/>
                <a:latin typeface="Söhne"/>
              </a:rPr>
              <a:t>Rising waste generation poses environmental and health risks.</a:t>
            </a:r>
          </a:p>
          <a:p>
            <a:pPr marL="0" indent="0" algn="l">
              <a:buNone/>
            </a:pPr>
            <a:r>
              <a:rPr lang="en-US" sz="1800" b="0" i="0" dirty="0">
                <a:solidFill>
                  <a:srgbClr val="374151"/>
                </a:solidFill>
                <a:effectLst/>
                <a:latin typeface="Söhne"/>
              </a:rPr>
              <a:t>Efficient practices, like recycling, reduce impact and protect public health.</a:t>
            </a:r>
          </a:p>
          <a:p>
            <a:pPr marL="0" indent="0" algn="l">
              <a:buNone/>
            </a:pPr>
            <a:r>
              <a:rPr lang="en-US" sz="1800" b="0" i="0" dirty="0">
                <a:solidFill>
                  <a:srgbClr val="374151"/>
                </a:solidFill>
                <a:effectLst/>
                <a:latin typeface="Söhne"/>
              </a:rPr>
              <a:t>Vital for ensuring a sustainable and healthy future.</a:t>
            </a:r>
          </a:p>
          <a:p>
            <a:pPr marL="0" indent="0">
              <a:buNone/>
            </a:pPr>
            <a:endParaRPr lang="en-US" dirty="0"/>
          </a:p>
        </p:txBody>
      </p:sp>
    </p:spTree>
    <p:extLst>
      <p:ext uri="{BB962C8B-B14F-4D97-AF65-F5344CB8AC3E}">
        <p14:creationId xmlns:p14="http://schemas.microsoft.com/office/powerpoint/2010/main" val="3209017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AE9E-555C-3333-A424-0A2ECE300CAC}"/>
              </a:ext>
            </a:extLst>
          </p:cNvPr>
          <p:cNvSpPr>
            <a:spLocks noGrp="1"/>
          </p:cNvSpPr>
          <p:nvPr>
            <p:ph type="title"/>
          </p:nvPr>
        </p:nvSpPr>
        <p:spPr/>
        <p:txBody>
          <a:bodyPr>
            <a:normAutofit fontScale="90000"/>
          </a:bodyPr>
          <a:lstStyle/>
          <a:p>
            <a:r>
              <a:rPr lang="en-US" b="1" i="0" dirty="0">
                <a:effectLst/>
                <a:latin typeface="Söhne"/>
              </a:rPr>
              <a:t>Data Overview</a:t>
            </a:r>
            <a:br>
              <a:rPr lang="en-US" b="1" i="0" dirty="0">
                <a:effectLst/>
                <a:latin typeface="Söhne"/>
              </a:rPr>
            </a:br>
            <a:r>
              <a:rPr lang="en-US" sz="3100" b="1" i="0" dirty="0">
                <a:effectLst/>
                <a:latin typeface="Söhne"/>
              </a:rPr>
              <a:t>Dataset 1: Regional Averages of Specific Costs per Capita</a:t>
            </a:r>
            <a:br>
              <a:rPr lang="en-US" b="1" i="0" dirty="0">
                <a:effectLst/>
                <a:latin typeface="Söhne"/>
              </a:rPr>
            </a:br>
            <a:endParaRPr lang="en-US" dirty="0"/>
          </a:p>
        </p:txBody>
      </p:sp>
      <p:sp>
        <p:nvSpPr>
          <p:cNvPr id="3" name="Content Placeholder 2">
            <a:extLst>
              <a:ext uri="{FF2B5EF4-FFF2-40B4-BE49-F238E27FC236}">
                <a16:creationId xmlns:a16="http://schemas.microsoft.com/office/drawing/2014/main" id="{CE538757-6427-6879-785F-A67FC92B56B5}"/>
              </a:ext>
            </a:extLst>
          </p:cNvPr>
          <p:cNvSpPr>
            <a:spLocks noGrp="1"/>
          </p:cNvSpPr>
          <p:nvPr>
            <p:ph idx="1"/>
          </p:nvPr>
        </p:nvSpPr>
        <p:spPr>
          <a:xfrm>
            <a:off x="838200" y="1461155"/>
            <a:ext cx="10515600" cy="5031720"/>
          </a:xfrm>
        </p:spPr>
        <p:txBody>
          <a:bodyPr>
            <a:normAutofit/>
          </a:bodyPr>
          <a:lstStyle/>
          <a:p>
            <a:r>
              <a:rPr lang="en-US" sz="1800" dirty="0">
                <a:latin typeface="Söhne"/>
              </a:rPr>
              <a:t> The key features include:</a:t>
            </a:r>
          </a:p>
          <a:p>
            <a:endParaRPr lang="en-US" sz="1800" dirty="0">
              <a:latin typeface="Söhne"/>
            </a:endParaRPr>
          </a:p>
          <a:p>
            <a:pPr algn="l">
              <a:buFont typeface="Arial" panose="020B0604020202020204" pitchFamily="34" charset="0"/>
              <a:buChar char="•"/>
            </a:pPr>
            <a:r>
              <a:rPr lang="en-US" sz="1800" b="0" i="0" dirty="0">
                <a:effectLst/>
                <a:latin typeface="Söhne"/>
              </a:rPr>
              <a:t>Region, Perc. RD (%), Per Capita RU (kg/inhabitant).</a:t>
            </a:r>
          </a:p>
          <a:p>
            <a:pPr algn="l">
              <a:buFont typeface="Arial" panose="020B0604020202020204" pitchFamily="34" charset="0"/>
              <a:buChar char="•"/>
            </a:pPr>
            <a:r>
              <a:rPr lang="en-US" sz="1800" b="0" i="0" dirty="0">
                <a:effectLst/>
                <a:latin typeface="Söhne"/>
              </a:rPr>
              <a:t>Detailed Cost Breakdown: </a:t>
            </a:r>
            <a:r>
              <a:rPr lang="en-US" sz="1800" b="0" i="0" dirty="0" err="1">
                <a:effectLst/>
                <a:latin typeface="Söhne"/>
              </a:rPr>
              <a:t>CRTab</a:t>
            </a:r>
            <a:r>
              <a:rPr lang="en-US" sz="1800" b="0" i="0" dirty="0">
                <a:effectLst/>
                <a:latin typeface="Söhne"/>
              </a:rPr>
              <a:t>, </a:t>
            </a:r>
            <a:r>
              <a:rPr lang="en-US" sz="1800" b="0" i="0" dirty="0" err="1">
                <a:effectLst/>
                <a:latin typeface="Söhne"/>
              </a:rPr>
              <a:t>CTSab</a:t>
            </a:r>
            <a:r>
              <a:rPr lang="en-US" sz="1800" b="0" i="0" dirty="0">
                <a:effectLst/>
                <a:latin typeface="Söhne"/>
              </a:rPr>
              <a:t>, </a:t>
            </a:r>
            <a:r>
              <a:rPr lang="en-US" sz="1800" b="0" i="0" dirty="0" err="1">
                <a:effectLst/>
                <a:latin typeface="Söhne"/>
              </a:rPr>
              <a:t>CRDab</a:t>
            </a:r>
            <a:r>
              <a:rPr lang="en-US" sz="1800" b="0" i="0" dirty="0">
                <a:effectLst/>
                <a:latin typeface="Söhne"/>
              </a:rPr>
              <a:t>, </a:t>
            </a:r>
            <a:r>
              <a:rPr lang="en-US" sz="1800" b="0" i="0" dirty="0" err="1">
                <a:effectLst/>
                <a:latin typeface="Söhne"/>
              </a:rPr>
              <a:t>CTRab</a:t>
            </a:r>
            <a:r>
              <a:rPr lang="en-US" sz="1800" b="0" i="0" dirty="0">
                <a:effectLst/>
                <a:latin typeface="Söhne"/>
              </a:rPr>
              <a:t>, </a:t>
            </a:r>
            <a:r>
              <a:rPr lang="en-US" sz="1800" b="0" i="0" dirty="0" err="1">
                <a:effectLst/>
                <a:latin typeface="Söhne"/>
              </a:rPr>
              <a:t>CSLab</a:t>
            </a:r>
            <a:r>
              <a:rPr lang="en-US" sz="1800" b="0" i="0" dirty="0">
                <a:effectLst/>
                <a:latin typeface="Söhne"/>
              </a:rPr>
              <a:t>, </a:t>
            </a:r>
            <a:r>
              <a:rPr lang="en-US" sz="1800" b="0" i="0" dirty="0" err="1">
                <a:effectLst/>
                <a:latin typeface="Söhne"/>
              </a:rPr>
              <a:t>CCab</a:t>
            </a:r>
            <a:r>
              <a:rPr lang="en-US" sz="1800" b="0" i="0" dirty="0">
                <a:effectLst/>
                <a:latin typeface="Söhne"/>
              </a:rPr>
              <a:t>, </a:t>
            </a:r>
            <a:r>
              <a:rPr lang="en-US" sz="1800" b="0" i="0" dirty="0" err="1">
                <a:effectLst/>
                <a:latin typeface="Söhne"/>
              </a:rPr>
              <a:t>CKab</a:t>
            </a:r>
            <a:r>
              <a:rPr lang="en-US" sz="1800" b="0" i="0" dirty="0">
                <a:effectLst/>
                <a:latin typeface="Söhne"/>
              </a:rPr>
              <a:t>, Other costs, Total Cost per Capita (</a:t>
            </a:r>
            <a:r>
              <a:rPr lang="en-US" sz="1800" b="0" i="0" dirty="0" err="1">
                <a:effectLst/>
                <a:latin typeface="Söhne"/>
              </a:rPr>
              <a:t>CTOTab</a:t>
            </a:r>
            <a:r>
              <a:rPr lang="en-US" sz="1800" b="0" i="0" dirty="0">
                <a:effectLst/>
                <a:latin typeface="Söhne"/>
              </a:rPr>
              <a:t>).</a:t>
            </a:r>
          </a:p>
          <a:p>
            <a:r>
              <a:rPr lang="en-US" sz="1800" dirty="0" err="1">
                <a:latin typeface="Söhne"/>
              </a:rPr>
              <a:t>CRTab</a:t>
            </a:r>
            <a:r>
              <a:rPr lang="en-US" sz="1800" dirty="0">
                <a:latin typeface="Söhne"/>
              </a:rPr>
              <a:t>: Collection and transportation costs of undifferentiated urban waste.</a:t>
            </a:r>
          </a:p>
          <a:p>
            <a:r>
              <a:rPr lang="en-US" sz="1800" dirty="0" err="1">
                <a:latin typeface="Söhne"/>
              </a:rPr>
              <a:t>CTSab</a:t>
            </a:r>
            <a:r>
              <a:rPr lang="en-US" sz="1800" dirty="0">
                <a:latin typeface="Söhne"/>
              </a:rPr>
              <a:t>: Treatment and disposal costs of undifferentiated urban waste.</a:t>
            </a:r>
          </a:p>
          <a:p>
            <a:r>
              <a:rPr lang="en-US" sz="1800" dirty="0" err="1">
                <a:latin typeface="Söhne"/>
              </a:rPr>
              <a:t>CRDab</a:t>
            </a:r>
            <a:r>
              <a:rPr lang="en-US" sz="1800" dirty="0">
                <a:latin typeface="Söhne"/>
              </a:rPr>
              <a:t>: Collection and transportation costs of differentiated urban waste.</a:t>
            </a:r>
          </a:p>
          <a:p>
            <a:r>
              <a:rPr lang="en-US" sz="1800" dirty="0" err="1">
                <a:latin typeface="Söhne"/>
              </a:rPr>
              <a:t>CTRab</a:t>
            </a:r>
            <a:r>
              <a:rPr lang="en-US" sz="1800" dirty="0">
                <a:latin typeface="Söhne"/>
              </a:rPr>
              <a:t>: Treatment and recycling costs of differentiated urban waste.</a:t>
            </a:r>
          </a:p>
          <a:p>
            <a:r>
              <a:rPr lang="en-US" sz="1800" dirty="0" err="1">
                <a:latin typeface="Söhne"/>
              </a:rPr>
              <a:t>CSLab</a:t>
            </a:r>
            <a:r>
              <a:rPr lang="en-US" sz="1800" dirty="0">
                <a:latin typeface="Söhne"/>
              </a:rPr>
              <a:t>: Street sweeping and cleaning costs.</a:t>
            </a:r>
          </a:p>
          <a:p>
            <a:r>
              <a:rPr lang="en-US" sz="1800" dirty="0" err="1">
                <a:latin typeface="Söhne"/>
              </a:rPr>
              <a:t>CCab</a:t>
            </a:r>
            <a:r>
              <a:rPr lang="en-US" sz="1800" dirty="0">
                <a:latin typeface="Söhne"/>
              </a:rPr>
              <a:t>: Common costs.</a:t>
            </a:r>
          </a:p>
          <a:p>
            <a:r>
              <a:rPr lang="en-US" sz="1800" dirty="0" err="1">
                <a:latin typeface="Söhne"/>
              </a:rPr>
              <a:t>CKab</a:t>
            </a:r>
            <a:r>
              <a:rPr lang="en-US" sz="1800" dirty="0">
                <a:latin typeface="Söhne"/>
              </a:rPr>
              <a:t>: Capital remuneration costs.</a:t>
            </a:r>
          </a:p>
          <a:p>
            <a:r>
              <a:rPr lang="en-US" sz="1800" dirty="0">
                <a:latin typeface="Söhne"/>
              </a:rPr>
              <a:t>Total Cost per Capita (</a:t>
            </a:r>
            <a:r>
              <a:rPr lang="en-US" sz="1800" dirty="0" err="1">
                <a:latin typeface="Söhne"/>
              </a:rPr>
              <a:t>CTOTab</a:t>
            </a:r>
            <a:r>
              <a:rPr lang="en-US" sz="1800" dirty="0">
                <a:latin typeface="Söhne"/>
              </a:rPr>
              <a:t>): The overall cost of managing the urban hygiene service per inhabitant.</a:t>
            </a:r>
          </a:p>
        </p:txBody>
      </p:sp>
    </p:spTree>
    <p:extLst>
      <p:ext uri="{BB962C8B-B14F-4D97-AF65-F5344CB8AC3E}">
        <p14:creationId xmlns:p14="http://schemas.microsoft.com/office/powerpoint/2010/main" val="324826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1BBFA-C2FB-5F3E-D795-3C8A475B9509}"/>
              </a:ext>
            </a:extLst>
          </p:cNvPr>
          <p:cNvSpPr>
            <a:spLocks noGrp="1"/>
          </p:cNvSpPr>
          <p:nvPr>
            <p:ph type="title"/>
          </p:nvPr>
        </p:nvSpPr>
        <p:spPr>
          <a:xfrm>
            <a:off x="479974" y="365125"/>
            <a:ext cx="10515600" cy="1325563"/>
          </a:xfrm>
        </p:spPr>
        <p:txBody>
          <a:bodyPr>
            <a:noAutofit/>
          </a:bodyPr>
          <a:lstStyle/>
          <a:p>
            <a:r>
              <a:rPr lang="en-US" sz="3200" b="1" i="0" dirty="0">
                <a:effectLst/>
                <a:latin typeface="Söhne"/>
              </a:rPr>
              <a:t>Regional Averages of Specific Costs per Capita</a:t>
            </a:r>
            <a:br>
              <a:rPr lang="en-US" sz="3200" b="1" i="0" dirty="0">
                <a:effectLst/>
                <a:latin typeface="Söhne"/>
              </a:rPr>
            </a:br>
            <a:endParaRPr lang="en-US" sz="3200" dirty="0"/>
          </a:p>
        </p:txBody>
      </p:sp>
      <p:pic>
        <p:nvPicPr>
          <p:cNvPr id="5" name="Content Placeholder 4" descr="A table with numbers and letters&#10;&#10;Description automatically generated">
            <a:extLst>
              <a:ext uri="{FF2B5EF4-FFF2-40B4-BE49-F238E27FC236}">
                <a16:creationId xmlns:a16="http://schemas.microsoft.com/office/drawing/2014/main" id="{E29B7826-C32A-E3DB-95DB-46CA011E46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151" y="1352145"/>
            <a:ext cx="11179698" cy="5298298"/>
          </a:xfrm>
        </p:spPr>
      </p:pic>
    </p:spTree>
    <p:extLst>
      <p:ext uri="{BB962C8B-B14F-4D97-AF65-F5344CB8AC3E}">
        <p14:creationId xmlns:p14="http://schemas.microsoft.com/office/powerpoint/2010/main" val="426257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2C90-1310-F3E9-AFA4-325A921871C3}"/>
              </a:ext>
            </a:extLst>
          </p:cNvPr>
          <p:cNvSpPr>
            <a:spLocks noGrp="1"/>
          </p:cNvSpPr>
          <p:nvPr>
            <p:ph type="title"/>
          </p:nvPr>
        </p:nvSpPr>
        <p:spPr/>
        <p:txBody>
          <a:bodyPr>
            <a:noAutofit/>
          </a:bodyPr>
          <a:lstStyle/>
          <a:p>
            <a:r>
              <a:rPr lang="en-US" sz="3200" b="1" i="0" dirty="0">
                <a:effectLst/>
                <a:latin typeface="Söhne"/>
              </a:rPr>
              <a:t>Dataset 2: National Production » Regional Production</a:t>
            </a:r>
            <a:br>
              <a:rPr lang="en-US" sz="3200" b="1" i="0" dirty="0">
                <a:effectLst/>
                <a:latin typeface="Söhne"/>
              </a:rPr>
            </a:br>
            <a:endParaRPr lang="en-US" sz="3200" dirty="0"/>
          </a:p>
        </p:txBody>
      </p:sp>
      <p:sp>
        <p:nvSpPr>
          <p:cNvPr id="3" name="Content Placeholder 2">
            <a:extLst>
              <a:ext uri="{FF2B5EF4-FFF2-40B4-BE49-F238E27FC236}">
                <a16:creationId xmlns:a16="http://schemas.microsoft.com/office/drawing/2014/main" id="{A9BD4059-21B0-C1EF-EA9E-309FAEFBD069}"/>
              </a:ext>
            </a:extLst>
          </p:cNvPr>
          <p:cNvSpPr>
            <a:spLocks noGrp="1"/>
          </p:cNvSpPr>
          <p:nvPr>
            <p:ph idx="1"/>
          </p:nvPr>
        </p:nvSpPr>
        <p:spPr/>
        <p:txBody>
          <a:bodyPr/>
          <a:lstStyle/>
          <a:p>
            <a:pPr algn="l"/>
            <a:r>
              <a:rPr lang="en-US" b="1" i="0" dirty="0">
                <a:effectLst/>
                <a:latin typeface="Söhne"/>
              </a:rPr>
              <a:t>Key Features</a:t>
            </a:r>
          </a:p>
          <a:p>
            <a:pPr algn="l"/>
            <a:endParaRPr lang="en-US" b="1" i="0" dirty="0">
              <a:effectLst/>
              <a:latin typeface="Söhne"/>
            </a:endParaRPr>
          </a:p>
          <a:p>
            <a:pPr algn="l">
              <a:buFont typeface="Arial" panose="020B0604020202020204" pitchFamily="34" charset="0"/>
              <a:buChar char="•"/>
            </a:pPr>
            <a:r>
              <a:rPr lang="en-US" sz="1800" b="0" i="0" dirty="0">
                <a:solidFill>
                  <a:srgbClr val="374151"/>
                </a:solidFill>
                <a:effectLst/>
                <a:latin typeface="Söhne"/>
              </a:rPr>
              <a:t>Region</a:t>
            </a:r>
          </a:p>
          <a:p>
            <a:pPr algn="l">
              <a:buFont typeface="Arial" panose="020B0604020202020204" pitchFamily="34" charset="0"/>
              <a:buChar char="•"/>
            </a:pPr>
            <a:r>
              <a:rPr lang="en-US" sz="1800" b="0" i="0" dirty="0">
                <a:solidFill>
                  <a:srgbClr val="374151"/>
                </a:solidFill>
                <a:effectLst/>
                <a:latin typeface="Söhne"/>
              </a:rPr>
              <a:t>ISTAT Code</a:t>
            </a:r>
          </a:p>
          <a:p>
            <a:pPr algn="l">
              <a:buFont typeface="Arial" panose="020B0604020202020204" pitchFamily="34" charset="0"/>
              <a:buChar char="•"/>
            </a:pPr>
            <a:r>
              <a:rPr lang="en-US" sz="1800" b="0" i="0" dirty="0">
                <a:solidFill>
                  <a:srgbClr val="374151"/>
                </a:solidFill>
                <a:effectLst/>
                <a:latin typeface="Söhne"/>
              </a:rPr>
              <a:t>Population</a:t>
            </a:r>
          </a:p>
          <a:p>
            <a:pPr algn="l">
              <a:buFont typeface="Arial" panose="020B0604020202020204" pitchFamily="34" charset="0"/>
              <a:buChar char="•"/>
            </a:pPr>
            <a:r>
              <a:rPr lang="en-US" sz="1800" b="0" i="0" dirty="0">
                <a:solidFill>
                  <a:srgbClr val="374151"/>
                </a:solidFill>
                <a:effectLst/>
                <a:latin typeface="Söhne"/>
              </a:rPr>
              <a:t>Separate Waste Collection (t)</a:t>
            </a:r>
          </a:p>
          <a:p>
            <a:pPr algn="l">
              <a:buFont typeface="Arial" panose="020B0604020202020204" pitchFamily="34" charset="0"/>
              <a:buChar char="•"/>
            </a:pPr>
            <a:r>
              <a:rPr lang="en-US" sz="1800" b="0" i="0" dirty="0">
                <a:solidFill>
                  <a:srgbClr val="374151"/>
                </a:solidFill>
                <a:effectLst/>
                <a:latin typeface="Söhne"/>
              </a:rPr>
              <a:t>Municipal Waste (t)</a:t>
            </a:r>
          </a:p>
          <a:p>
            <a:pPr algn="l">
              <a:buFont typeface="Arial" panose="020B0604020202020204" pitchFamily="34" charset="0"/>
              <a:buChar char="•"/>
            </a:pPr>
            <a:r>
              <a:rPr lang="en-US" sz="1800" b="0" i="0" dirty="0">
                <a:solidFill>
                  <a:srgbClr val="374151"/>
                </a:solidFill>
                <a:effectLst/>
                <a:latin typeface="Söhne"/>
              </a:rPr>
              <a:t>RD (%) and RD Per Capita (kg/inhabitant/year)</a:t>
            </a:r>
          </a:p>
          <a:p>
            <a:endParaRPr lang="en-US" dirty="0"/>
          </a:p>
        </p:txBody>
      </p:sp>
    </p:spTree>
    <p:extLst>
      <p:ext uri="{BB962C8B-B14F-4D97-AF65-F5344CB8AC3E}">
        <p14:creationId xmlns:p14="http://schemas.microsoft.com/office/powerpoint/2010/main" val="3893659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EE82-BAD9-3FA5-583D-F4D964369338}"/>
              </a:ext>
            </a:extLst>
          </p:cNvPr>
          <p:cNvSpPr>
            <a:spLocks noGrp="1"/>
          </p:cNvSpPr>
          <p:nvPr>
            <p:ph type="title"/>
          </p:nvPr>
        </p:nvSpPr>
        <p:spPr>
          <a:xfrm>
            <a:off x="517181" y="365125"/>
            <a:ext cx="10515600" cy="1325563"/>
          </a:xfrm>
        </p:spPr>
        <p:txBody>
          <a:bodyPr>
            <a:noAutofit/>
          </a:bodyPr>
          <a:lstStyle/>
          <a:p>
            <a:r>
              <a:rPr lang="en-US" sz="3200" b="1" i="0" dirty="0">
                <a:effectLst/>
                <a:latin typeface="Söhne"/>
              </a:rPr>
              <a:t>National Production » Regional Production</a:t>
            </a:r>
            <a:br>
              <a:rPr lang="en-US" sz="3200" b="1" i="0" dirty="0">
                <a:effectLst/>
                <a:latin typeface="Söhne"/>
              </a:rPr>
            </a:br>
            <a:endParaRPr lang="en-US" sz="3200" dirty="0"/>
          </a:p>
        </p:txBody>
      </p:sp>
      <p:pic>
        <p:nvPicPr>
          <p:cNvPr id="5" name="Content Placeholder 4" descr="A screenshot of a computer&#10;&#10;Description automatically generated">
            <a:extLst>
              <a:ext uri="{FF2B5EF4-FFF2-40B4-BE49-F238E27FC236}">
                <a16:creationId xmlns:a16="http://schemas.microsoft.com/office/drawing/2014/main" id="{61A1639C-807A-14E1-CDE6-C9AE1F30D8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845" y="1690689"/>
            <a:ext cx="11236310" cy="4621210"/>
          </a:xfrm>
        </p:spPr>
      </p:pic>
    </p:spTree>
    <p:extLst>
      <p:ext uri="{BB962C8B-B14F-4D97-AF65-F5344CB8AC3E}">
        <p14:creationId xmlns:p14="http://schemas.microsoft.com/office/powerpoint/2010/main" val="4033329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2A73-671B-892B-CADA-AAA80C31ACAE}"/>
              </a:ext>
            </a:extLst>
          </p:cNvPr>
          <p:cNvSpPr>
            <a:spLocks noGrp="1"/>
          </p:cNvSpPr>
          <p:nvPr>
            <p:ph type="title"/>
          </p:nvPr>
        </p:nvSpPr>
        <p:spPr/>
        <p:txBody>
          <a:bodyPr>
            <a:normAutofit/>
          </a:bodyPr>
          <a:lstStyle/>
          <a:p>
            <a:r>
              <a:rPr lang="en-US" sz="3200" b="1" i="0" dirty="0">
                <a:effectLst/>
                <a:latin typeface="Söhne"/>
              </a:rPr>
              <a:t>Exploratory Data Analysis (EDA)</a:t>
            </a:r>
            <a:br>
              <a:rPr lang="en-US" sz="5400" b="1" i="0" dirty="0">
                <a:effectLst/>
                <a:latin typeface="Söhne"/>
              </a:rPr>
            </a:br>
            <a:endParaRPr lang="en-US" sz="5400" dirty="0"/>
          </a:p>
        </p:txBody>
      </p:sp>
      <p:pic>
        <p:nvPicPr>
          <p:cNvPr id="5" name="Content Placeholder 4" descr="A computer screen shot of a computer code&#10;&#10;Description automatically generated">
            <a:extLst>
              <a:ext uri="{FF2B5EF4-FFF2-40B4-BE49-F238E27FC236}">
                <a16:creationId xmlns:a16="http://schemas.microsoft.com/office/drawing/2014/main" id="{25B761EE-0CDD-FC0E-AB6B-4FED90938E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4553" y="1243380"/>
            <a:ext cx="8942894" cy="52681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6665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BB23-1D1E-482E-7EE6-7C115B2515A4}"/>
              </a:ext>
            </a:extLst>
          </p:cNvPr>
          <p:cNvSpPr>
            <a:spLocks noGrp="1"/>
          </p:cNvSpPr>
          <p:nvPr>
            <p:ph type="title"/>
          </p:nvPr>
        </p:nvSpPr>
        <p:spPr>
          <a:xfrm>
            <a:off x="876692" y="254378"/>
            <a:ext cx="5479719" cy="1616203"/>
          </a:xfrm>
        </p:spPr>
        <p:txBody>
          <a:bodyPr anchor="b">
            <a:normAutofit/>
          </a:bodyPr>
          <a:lstStyle/>
          <a:p>
            <a:r>
              <a:rPr lang="en-US" sz="3200" b="1" i="0" dirty="0">
                <a:effectLst/>
                <a:latin typeface="Söhne"/>
              </a:rPr>
              <a:t>Data Analysis</a:t>
            </a:r>
            <a:br>
              <a:rPr lang="en-US" sz="3200" b="1" i="0" dirty="0">
                <a:effectLst/>
                <a:latin typeface="Söhne"/>
              </a:rPr>
            </a:br>
            <a:r>
              <a:rPr lang="en-US" sz="3200" b="1" i="0" dirty="0">
                <a:effectLst/>
                <a:latin typeface="Söhne"/>
              </a:rPr>
              <a:t>MSW Generation Analysis</a:t>
            </a:r>
            <a:br>
              <a:rPr lang="en-US" sz="3200" b="1" i="0" dirty="0">
                <a:effectLst/>
                <a:latin typeface="Söhne"/>
              </a:rPr>
            </a:br>
            <a:endParaRPr lang="en-US" sz="3200" dirty="0"/>
          </a:p>
        </p:txBody>
      </p:sp>
      <p:sp>
        <p:nvSpPr>
          <p:cNvPr id="3" name="Content Placeholder 2">
            <a:extLst>
              <a:ext uri="{FF2B5EF4-FFF2-40B4-BE49-F238E27FC236}">
                <a16:creationId xmlns:a16="http://schemas.microsoft.com/office/drawing/2014/main" id="{42AB2375-8836-A436-10F3-9B77FA9A65DD}"/>
              </a:ext>
            </a:extLst>
          </p:cNvPr>
          <p:cNvSpPr>
            <a:spLocks noGrp="1"/>
          </p:cNvSpPr>
          <p:nvPr>
            <p:ph idx="1"/>
          </p:nvPr>
        </p:nvSpPr>
        <p:spPr>
          <a:xfrm>
            <a:off x="876692" y="1620079"/>
            <a:ext cx="5479719" cy="4840356"/>
          </a:xfrm>
        </p:spPr>
        <p:txBody>
          <a:bodyPr anchor="t">
            <a:normAutofit/>
          </a:bodyPr>
          <a:lstStyle/>
          <a:p>
            <a:pPr marL="0" indent="0" algn="l">
              <a:buNone/>
            </a:pPr>
            <a:r>
              <a:rPr lang="en-US" sz="2000" b="1" i="0" dirty="0">
                <a:effectLst/>
                <a:latin typeface="Söhne"/>
              </a:rPr>
              <a:t>Total Waste Calculation:</a:t>
            </a:r>
            <a:endParaRPr lang="en-US" sz="2000" dirty="0">
              <a:latin typeface="Söhne"/>
            </a:endParaRPr>
          </a:p>
          <a:p>
            <a:pPr marL="0" indent="0" algn="l">
              <a:buNone/>
            </a:pPr>
            <a:r>
              <a:rPr lang="en-US" sz="1800" b="0" i="0" dirty="0">
                <a:effectLst/>
                <a:latin typeface="Söhne"/>
              </a:rPr>
              <a:t>Quantifies municipal solid waste from residential, commercial, and industrial sources.</a:t>
            </a:r>
          </a:p>
          <a:p>
            <a:pPr marL="457200" lvl="1" indent="0" algn="l">
              <a:buNone/>
            </a:pPr>
            <a:endParaRPr lang="en-US" sz="1800" b="0" i="0" dirty="0">
              <a:effectLst/>
              <a:latin typeface="Söhne"/>
            </a:endParaRPr>
          </a:p>
          <a:p>
            <a:pPr marL="0" indent="0" algn="l">
              <a:buNone/>
            </a:pPr>
            <a:r>
              <a:rPr lang="en-US" sz="2000" b="1" i="0" dirty="0">
                <a:effectLst/>
                <a:latin typeface="Söhne"/>
              </a:rPr>
              <a:t>Recycling Rate Analysis:</a:t>
            </a:r>
            <a:endParaRPr lang="en-US" sz="2000" dirty="0">
              <a:latin typeface="Söhne"/>
            </a:endParaRPr>
          </a:p>
          <a:p>
            <a:pPr marL="0" indent="0" algn="l">
              <a:buNone/>
            </a:pPr>
            <a:r>
              <a:rPr lang="en-US" sz="1800" b="0" i="0" dirty="0">
                <a:effectLst/>
                <a:latin typeface="Söhne"/>
              </a:rPr>
              <a:t>Gauges success in sustainability and identifies opportunities for a circular economy.</a:t>
            </a:r>
          </a:p>
          <a:p>
            <a:pPr marL="457200" lvl="1" indent="0" algn="l">
              <a:buNone/>
            </a:pPr>
            <a:endParaRPr lang="en-US" sz="1800" b="0" i="0" dirty="0">
              <a:effectLst/>
              <a:latin typeface="Söhne"/>
            </a:endParaRPr>
          </a:p>
          <a:p>
            <a:pPr marL="0" indent="0" algn="l">
              <a:buNone/>
            </a:pPr>
            <a:r>
              <a:rPr lang="en-US" sz="2000" b="1" i="0" dirty="0">
                <a:effectLst/>
                <a:latin typeface="Söhne"/>
              </a:rPr>
              <a:t>Per Capita Waste Analysis:</a:t>
            </a:r>
            <a:endParaRPr lang="en-US" sz="2000" dirty="0">
              <a:latin typeface="Söhne"/>
            </a:endParaRPr>
          </a:p>
          <a:p>
            <a:pPr marL="0" indent="0" algn="l">
              <a:buNone/>
            </a:pPr>
            <a:r>
              <a:rPr lang="en-US" sz="1800" b="0" i="0" dirty="0">
                <a:effectLst/>
                <a:latin typeface="Söhne"/>
              </a:rPr>
              <a:t>Measures individual contributions to waste generation for tailored strategies.</a:t>
            </a:r>
          </a:p>
        </p:txBody>
      </p:sp>
      <p:pic>
        <p:nvPicPr>
          <p:cNvPr id="5" name="Picture 4" descr="Magnifying glass showing decling performance">
            <a:extLst>
              <a:ext uri="{FF2B5EF4-FFF2-40B4-BE49-F238E27FC236}">
                <a16:creationId xmlns:a16="http://schemas.microsoft.com/office/drawing/2014/main" id="{C9A76ACF-D08B-66CC-71BA-D742BC00D4EA}"/>
              </a:ext>
            </a:extLst>
          </p:cNvPr>
          <p:cNvPicPr>
            <a:picLocks noChangeAspect="1"/>
          </p:cNvPicPr>
          <p:nvPr/>
        </p:nvPicPr>
        <p:blipFill rotWithShape="1">
          <a:blip r:embed="rId2"/>
          <a:srcRect l="10769" r="41332" b="-1"/>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53790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6A8BF-9623-5940-5B34-4BA56DEB2B20}"/>
              </a:ext>
            </a:extLst>
          </p:cNvPr>
          <p:cNvSpPr>
            <a:spLocks noGrp="1"/>
          </p:cNvSpPr>
          <p:nvPr>
            <p:ph type="title"/>
          </p:nvPr>
        </p:nvSpPr>
        <p:spPr/>
        <p:txBody>
          <a:bodyPr>
            <a:normAutofit/>
          </a:bodyPr>
          <a:lstStyle/>
          <a:p>
            <a:r>
              <a:rPr lang="en-US" sz="3600" b="1" i="0" dirty="0">
                <a:effectLst/>
                <a:latin typeface="Söhne"/>
              </a:rPr>
              <a:t>Linear Regression Model</a:t>
            </a:r>
            <a:br>
              <a:rPr lang="en-US" sz="3600" b="1" i="0" dirty="0">
                <a:effectLst/>
                <a:latin typeface="Söhne"/>
              </a:rPr>
            </a:br>
            <a:endParaRPr lang="en-US" sz="3600" dirty="0"/>
          </a:p>
        </p:txBody>
      </p:sp>
      <p:sp>
        <p:nvSpPr>
          <p:cNvPr id="3" name="Content Placeholder 2">
            <a:extLst>
              <a:ext uri="{FF2B5EF4-FFF2-40B4-BE49-F238E27FC236}">
                <a16:creationId xmlns:a16="http://schemas.microsoft.com/office/drawing/2014/main" id="{437C4A71-C8C4-EB55-BC13-03C75F5E50F9}"/>
              </a:ext>
            </a:extLst>
          </p:cNvPr>
          <p:cNvSpPr>
            <a:spLocks noGrp="1"/>
          </p:cNvSpPr>
          <p:nvPr>
            <p:ph idx="1"/>
          </p:nvPr>
        </p:nvSpPr>
        <p:spPr/>
        <p:txBody>
          <a:bodyPr>
            <a:normAutofit/>
          </a:bodyPr>
          <a:lstStyle/>
          <a:p>
            <a:pPr algn="l"/>
            <a:r>
              <a:rPr lang="en-US" sz="1800" b="1" i="0" dirty="0">
                <a:effectLst/>
                <a:latin typeface="Söhne"/>
              </a:rPr>
              <a:t>Model Features:</a:t>
            </a:r>
            <a:endParaRPr lang="en-US" sz="1800" b="0" i="0" dirty="0">
              <a:effectLst/>
              <a:latin typeface="Söhne"/>
            </a:endParaRPr>
          </a:p>
          <a:p>
            <a:pPr algn="l">
              <a:buFont typeface="Arial" panose="020B0604020202020204" pitchFamily="34" charset="0"/>
              <a:buChar char="•"/>
            </a:pPr>
            <a:r>
              <a:rPr lang="en-US" sz="1800" b="0" i="0" dirty="0">
                <a:effectLst/>
                <a:latin typeface="Söhne"/>
              </a:rPr>
              <a:t>Population: The total population of each region.</a:t>
            </a:r>
          </a:p>
          <a:p>
            <a:pPr algn="l">
              <a:buFont typeface="Arial" panose="020B0604020202020204" pitchFamily="34" charset="0"/>
              <a:buChar char="•"/>
            </a:pPr>
            <a:r>
              <a:rPr lang="en-US" sz="1800" b="0" i="0" dirty="0">
                <a:effectLst/>
                <a:latin typeface="Söhne"/>
              </a:rPr>
              <a:t>RD % (Recyclable Waste Percentage): The percentage of waste that is recyclable.</a:t>
            </a:r>
          </a:p>
          <a:p>
            <a:pPr algn="l">
              <a:buFont typeface="Arial" panose="020B0604020202020204" pitchFamily="34" charset="0"/>
              <a:buChar char="•"/>
            </a:pPr>
            <a:r>
              <a:rPr lang="en-US" sz="1800" b="0" i="0" dirty="0">
                <a:effectLst/>
                <a:latin typeface="Söhne"/>
              </a:rPr>
              <a:t>RU Per Capita (kg/inhabitant year): The amount of recyclable waste generated per capita.</a:t>
            </a:r>
          </a:p>
          <a:p>
            <a:pPr algn="l">
              <a:buFont typeface="Arial" panose="020B0604020202020204" pitchFamily="34" charset="0"/>
              <a:buChar char="•"/>
            </a:pPr>
            <a:endParaRPr lang="en-US" sz="1800" b="0" i="0" dirty="0">
              <a:effectLst/>
              <a:latin typeface="Söhne"/>
            </a:endParaRPr>
          </a:p>
          <a:p>
            <a:r>
              <a:rPr lang="en-US" sz="1800" b="0" i="0" dirty="0">
                <a:effectLst/>
                <a:latin typeface="Söhne"/>
              </a:rPr>
              <a:t>We are using a Linear Regression model to understand how population, the percentage of recyclable waste (RD %), and the amount of recyclable waste generated per capita (RU Per Capita) contribute to the total waste generation. These features help us predict the Total Waste per region, providing insights into waste generation patterns.</a:t>
            </a:r>
            <a:endParaRPr lang="en-US" sz="1800" dirty="0"/>
          </a:p>
        </p:txBody>
      </p:sp>
    </p:spTree>
    <p:extLst>
      <p:ext uri="{BB962C8B-B14F-4D97-AF65-F5344CB8AC3E}">
        <p14:creationId xmlns:p14="http://schemas.microsoft.com/office/powerpoint/2010/main" val="1006134382"/>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986</Words>
  <Application>Microsoft Office PowerPoint</Application>
  <PresentationFormat>Widescreen</PresentationFormat>
  <Paragraphs>93</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Arial Unicode MS</vt:lpstr>
      <vt:lpstr>Calibri</vt:lpstr>
      <vt:lpstr>Calibri Light</vt:lpstr>
      <vt:lpstr>Söhne</vt:lpstr>
      <vt:lpstr>Office Theme</vt:lpstr>
      <vt:lpstr>Modelling the Cost of Waste Disposal </vt:lpstr>
      <vt:lpstr>Introduction </vt:lpstr>
      <vt:lpstr>Data Overview Dataset 1: Regional Averages of Specific Costs per Capita </vt:lpstr>
      <vt:lpstr>Regional Averages of Specific Costs per Capita </vt:lpstr>
      <vt:lpstr>Dataset 2: National Production » Regional Production </vt:lpstr>
      <vt:lpstr>National Production » Regional Production </vt:lpstr>
      <vt:lpstr>Exploratory Data Analysis (EDA) </vt:lpstr>
      <vt:lpstr>Data Analysis MSW Generation Analysis </vt:lpstr>
      <vt:lpstr>Linear Regression Model </vt:lpstr>
      <vt:lpstr>Model Evaluation </vt:lpstr>
      <vt:lpstr>Visualization Of Model </vt:lpstr>
      <vt:lpstr>Visualization Of Model </vt:lpstr>
      <vt:lpstr>Waste Generation and Recycling by Region and Cost Distribution by Region</vt:lpstr>
      <vt:lpstr>Regional Waste Management Strategies</vt:lpstr>
      <vt:lpstr>Potential Changes and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the Cost of Waste Disposal </dc:title>
  <dc:creator>Seyed Ali Hosseini Far</dc:creator>
  <cp:lastModifiedBy>Seyed Ali Hosseini Far</cp:lastModifiedBy>
  <cp:revision>4</cp:revision>
  <dcterms:created xsi:type="dcterms:W3CDTF">2023-12-10T18:20:20Z</dcterms:created>
  <dcterms:modified xsi:type="dcterms:W3CDTF">2023-12-11T11:27:24Z</dcterms:modified>
</cp:coreProperties>
</file>